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59" r:id="rId5"/>
    <p:sldId id="260" r:id="rId6"/>
    <p:sldId id="261" r:id="rId7"/>
    <p:sldId id="262" r:id="rId8"/>
    <p:sldId id="263" r:id="rId9"/>
    <p:sldId id="279" r:id="rId10"/>
    <p:sldId id="278" r:id="rId11"/>
    <p:sldId id="269" r:id="rId12"/>
    <p:sldId id="265" r:id="rId13"/>
    <p:sldId id="268" r:id="rId14"/>
    <p:sldId id="266" r:id="rId15"/>
    <p:sldId id="267" r:id="rId16"/>
    <p:sldId id="270" r:id="rId17"/>
    <p:sldId id="273" r:id="rId18"/>
    <p:sldId id="275" r:id="rId19"/>
    <p:sldId id="271" r:id="rId20"/>
    <p:sldId id="272" r:id="rId21"/>
    <p:sldId id="274" r:id="rId22"/>
    <p:sldId id="276"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ая соединительная линия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a:cs typeface="Arial" charset="0"/>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a:solidFill>
                  <a:srgbClr val="FFFFFF"/>
                </a:solidFill>
              </a:defRPr>
            </a:lvl1pPr>
          </a:lstStyle>
          <a:p>
            <a:fld id="{277F335E-A225-45A2-BE0E-CE06F12BA99D}" type="slidenum">
              <a:rPr lang="ru-RU" altLang="ru-RU"/>
              <a:pPr/>
              <a:t>‹#›</a:t>
            </a:fld>
            <a:endParaRPr lang="ru-RU" altLang="ru-RU"/>
          </a:p>
        </p:txBody>
      </p:sp>
    </p:spTree>
    <p:extLst>
      <p:ext uri="{BB962C8B-B14F-4D97-AF65-F5344CB8AC3E}">
        <p14:creationId xmlns:p14="http://schemas.microsoft.com/office/powerpoint/2010/main" val="39742209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fld id="{F5A2FF75-D678-4309-951F-C36E093E61F0}" type="slidenum">
              <a:rPr lang="ru-RU" altLang="ru-RU"/>
              <a:pPr/>
              <a:t>‹#›</a:t>
            </a:fld>
            <a:endParaRPr lang="ru-RU" altLang="ru-RU"/>
          </a:p>
        </p:txBody>
      </p:sp>
    </p:spTree>
    <p:extLst>
      <p:ext uri="{BB962C8B-B14F-4D97-AF65-F5344CB8AC3E}">
        <p14:creationId xmlns:p14="http://schemas.microsoft.com/office/powerpoint/2010/main" val="313508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lvl1pPr>
          </a:lstStyle>
          <a:p>
            <a:fld id="{724267AB-14EB-4C51-93DA-32725FC4188E}" type="slidenum">
              <a:rPr lang="ru-RU" altLang="ru-RU"/>
              <a:pPr/>
              <a:t>‹#›</a:t>
            </a:fld>
            <a:endParaRPr lang="ru-RU" altLang="ru-RU"/>
          </a:p>
        </p:txBody>
      </p:sp>
    </p:spTree>
    <p:extLst>
      <p:ext uri="{BB962C8B-B14F-4D97-AF65-F5344CB8AC3E}">
        <p14:creationId xmlns:p14="http://schemas.microsoft.com/office/powerpoint/2010/main" val="368286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fld id="{0617A7AD-576A-4B14-9D0A-C26F2A935D20}" type="slidenum">
              <a:rPr lang="ru-RU" altLang="ru-RU"/>
              <a:pPr/>
              <a:t>‹#›</a:t>
            </a:fld>
            <a:endParaRPr lang="ru-RU" altLang="ru-RU"/>
          </a:p>
        </p:txBody>
      </p:sp>
    </p:spTree>
    <p:extLst>
      <p:ext uri="{BB962C8B-B14F-4D97-AF65-F5344CB8AC3E}">
        <p14:creationId xmlns:p14="http://schemas.microsoft.com/office/powerpoint/2010/main" val="341564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lstStyle>
          <a:p>
            <a:fld id="{A5B8CA0C-B401-48B6-9821-20933B5D4ADB}" type="slidenum">
              <a:rPr lang="ru-RU" altLang="ru-RU"/>
              <a:pPr/>
              <a:t>‹#›</a:t>
            </a:fld>
            <a:endParaRPr lang="ru-RU" altLang="ru-RU"/>
          </a:p>
        </p:txBody>
      </p:sp>
    </p:spTree>
    <p:extLst>
      <p:ext uri="{BB962C8B-B14F-4D97-AF65-F5344CB8AC3E}">
        <p14:creationId xmlns:p14="http://schemas.microsoft.com/office/powerpoint/2010/main" val="399425968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fld id="{8BB3EBEB-D927-48D6-843A-5ED3352FCA26}" type="slidenum">
              <a:rPr lang="ru-RU" altLang="ru-RU"/>
              <a:pPr/>
              <a:t>‹#›</a:t>
            </a:fld>
            <a:endParaRPr lang="ru-RU" altLang="ru-RU"/>
          </a:p>
        </p:txBody>
      </p:sp>
    </p:spTree>
    <p:extLst>
      <p:ext uri="{BB962C8B-B14F-4D97-AF65-F5344CB8AC3E}">
        <p14:creationId xmlns:p14="http://schemas.microsoft.com/office/powerpoint/2010/main" val="342184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fld id="{52D72075-C054-433B-856A-D784E37C522F}" type="slidenum">
              <a:rPr lang="ru-RU" altLang="ru-RU"/>
              <a:pPr/>
              <a:t>‹#›</a:t>
            </a:fld>
            <a:endParaRPr lang="ru-RU" altLang="ru-RU"/>
          </a:p>
        </p:txBody>
      </p:sp>
    </p:spTree>
    <p:extLst>
      <p:ext uri="{BB962C8B-B14F-4D97-AF65-F5344CB8AC3E}">
        <p14:creationId xmlns:p14="http://schemas.microsoft.com/office/powerpoint/2010/main" val="207005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fld id="{02CEE8D5-B802-4356-AE4B-BA54204BA54B}" type="slidenum">
              <a:rPr lang="ru-RU" altLang="ru-RU"/>
              <a:pPr/>
              <a:t>‹#›</a:t>
            </a:fld>
            <a:endParaRPr lang="ru-RU" altLang="ru-RU"/>
          </a:p>
        </p:txBody>
      </p:sp>
    </p:spTree>
    <p:extLst>
      <p:ext uri="{BB962C8B-B14F-4D97-AF65-F5344CB8AC3E}">
        <p14:creationId xmlns:p14="http://schemas.microsoft.com/office/powerpoint/2010/main" val="58188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fld id="{A7C24AD9-2884-4B9E-AC43-ADA7D03B6216}" type="slidenum">
              <a:rPr lang="ru-RU" altLang="ru-RU"/>
              <a:pPr/>
              <a:t>‹#›</a:t>
            </a:fld>
            <a:endParaRPr lang="ru-RU" altLang="ru-RU"/>
          </a:p>
        </p:txBody>
      </p:sp>
    </p:spTree>
    <p:extLst>
      <p:ext uri="{BB962C8B-B14F-4D97-AF65-F5344CB8AC3E}">
        <p14:creationId xmlns:p14="http://schemas.microsoft.com/office/powerpoint/2010/main" val="426430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fld id="{2E11E9AC-4101-41FF-957B-F354C046BDA9}" type="slidenum">
              <a:rPr lang="ru-RU" altLang="ru-RU"/>
              <a:pPr/>
              <a:t>‹#›</a:t>
            </a:fld>
            <a:endParaRPr lang="ru-RU" altLang="ru-RU"/>
          </a:p>
        </p:txBody>
      </p:sp>
    </p:spTree>
    <p:extLst>
      <p:ext uri="{BB962C8B-B14F-4D97-AF65-F5344CB8AC3E}">
        <p14:creationId xmlns:p14="http://schemas.microsoft.com/office/powerpoint/2010/main" val="325971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ик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lstStyle>
          <a:p>
            <a:fld id="{ABA3FA35-1043-4E9F-80C5-4950134A236A}" type="slidenum">
              <a:rPr lang="ru-RU" altLang="ru-RU"/>
              <a:pPr/>
              <a:t>‹#›</a:t>
            </a:fld>
            <a:endParaRPr lang="ru-RU" altLang="ru-RU"/>
          </a:p>
        </p:txBody>
      </p:sp>
    </p:spTree>
    <p:extLst>
      <p:ext uri="{BB962C8B-B14F-4D97-AF65-F5344CB8AC3E}">
        <p14:creationId xmlns:p14="http://schemas.microsoft.com/office/powerpoint/2010/main" val="7288845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cs typeface="Arial" charset="0"/>
              </a:defRPr>
            </a:lvl1pPr>
            <a:extLst/>
          </a:lstStyle>
          <a:p>
            <a:pPr>
              <a:defRPr/>
            </a:pPr>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cs typeface="Arial" charset="0"/>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chemeClr val="tx2"/>
                </a:solidFill>
              </a:defRPr>
            </a:lvl1pPr>
          </a:lstStyle>
          <a:p>
            <a:fld id="{CC4244DD-DCD4-4EB3-809B-D35E42B8612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66" r:id="rId1"/>
    <p:sldLayoutId id="2147483759" r:id="rId2"/>
    <p:sldLayoutId id="2147483767" r:id="rId3"/>
    <p:sldLayoutId id="2147483760" r:id="rId4"/>
    <p:sldLayoutId id="2147483761" r:id="rId5"/>
    <p:sldLayoutId id="2147483762" r:id="rId6"/>
    <p:sldLayoutId id="2147483763" r:id="rId7"/>
    <p:sldLayoutId id="2147483764" r:id="rId8"/>
    <p:sldLayoutId id="2147483768" r:id="rId9"/>
    <p:sldLayoutId id="2147483765" r:id="rId10"/>
    <p:sldLayoutId id="2147483769"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2667000" y="914400"/>
            <a:ext cx="6477000" cy="2730500"/>
          </a:xfrm>
        </p:spPr>
        <p:txBody>
          <a:bodyPr>
            <a:normAutofit/>
          </a:bodyPr>
          <a:lstStyle/>
          <a:p>
            <a:pPr algn="ctr" eaLnBrk="1" fontAlgn="auto" hangingPunct="1">
              <a:spcAft>
                <a:spcPts val="0"/>
              </a:spcAft>
              <a:defRPr/>
            </a:pPr>
            <a:r>
              <a:rPr lang="ru-RU" dirty="0">
                <a:latin typeface="Times New Roman" pitchFamily="18" charset="0"/>
              </a:rPr>
              <a:t>Проект </a:t>
            </a:r>
            <a:r>
              <a:rPr lang="ru-RU" dirty="0" smtClean="0">
                <a:latin typeface="Times New Roman" pitchFamily="18" charset="0"/>
              </a:rPr>
              <a:t/>
            </a:r>
            <a:br>
              <a:rPr lang="ru-RU" dirty="0" smtClean="0">
                <a:latin typeface="Times New Roman" pitchFamily="18" charset="0"/>
              </a:rPr>
            </a:br>
            <a:r>
              <a:rPr lang="ru-RU" dirty="0" smtClean="0">
                <a:latin typeface="Times New Roman" pitchFamily="18" charset="0"/>
              </a:rPr>
              <a:t>«Бумажная симфония»</a:t>
            </a:r>
            <a:r>
              <a:rPr lang="ru-RU" dirty="0">
                <a:latin typeface="Times New Roman" pitchFamily="18" charset="0"/>
              </a:rPr>
              <a:t/>
            </a:r>
            <a:br>
              <a:rPr lang="ru-RU" dirty="0">
                <a:latin typeface="Times New Roman" pitchFamily="18" charset="0"/>
              </a:rPr>
            </a:br>
            <a:endParaRPr lang="ru-RU" sz="1800" dirty="0">
              <a:latin typeface="Times New Roman" pitchFamily="18" charset="0"/>
            </a:endParaRPr>
          </a:p>
        </p:txBody>
      </p:sp>
      <p:sp>
        <p:nvSpPr>
          <p:cNvPr id="6147" name="Rectangle 5"/>
          <p:cNvSpPr>
            <a:spLocks noGrp="1" noChangeArrowheads="1"/>
          </p:cNvSpPr>
          <p:nvPr>
            <p:ph type="subTitle" idx="1"/>
          </p:nvPr>
        </p:nvSpPr>
        <p:spPr>
          <a:xfrm>
            <a:off x="3354388" y="3540125"/>
            <a:ext cx="5114925" cy="1101725"/>
          </a:xfrm>
        </p:spPr>
        <p:txBody>
          <a:bodyPr/>
          <a:lstStyle/>
          <a:p>
            <a:pPr eaLnBrk="1" hangingPunct="1"/>
            <a:r>
              <a:rPr lang="ru-RU" altLang="ru-RU" sz="2400" smtClean="0">
                <a:latin typeface="Times New Roman" panose="02020603050405020304" pitchFamily="18" charset="0"/>
              </a:rPr>
              <a:t>выполнила:</a:t>
            </a:r>
          </a:p>
          <a:p>
            <a:pPr eaLnBrk="1" hangingPunct="1"/>
            <a:r>
              <a:rPr lang="ru-RU" altLang="ru-RU" sz="2400" smtClean="0">
                <a:latin typeface="Times New Roman" panose="02020603050405020304" pitchFamily="18" charset="0"/>
              </a:rPr>
              <a:t>Учитель начальных классов </a:t>
            </a:r>
          </a:p>
          <a:p>
            <a:pPr eaLnBrk="1" hangingPunct="1"/>
            <a:r>
              <a:rPr lang="ru-RU" altLang="ru-RU" sz="2400" smtClean="0">
                <a:latin typeface="Times New Roman" panose="02020603050405020304" pitchFamily="18" charset="0"/>
              </a:rPr>
              <a:t>МБОУ СОШ № 1 г.Морозовска </a:t>
            </a:r>
          </a:p>
          <a:p>
            <a:pPr eaLnBrk="1" hangingPunct="1"/>
            <a:r>
              <a:rPr lang="ru-RU" altLang="ru-RU" sz="2400" smtClean="0">
                <a:latin typeface="Times New Roman" panose="02020603050405020304" pitchFamily="18" charset="0"/>
              </a:rPr>
              <a:t>Е.Н.Голуб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7162800" cy="3237706"/>
          </a:xfrm>
        </p:spPr>
        <p:txBody>
          <a:bodyPr/>
          <a:lstStyle/>
          <a:p>
            <a:pPr algn="ctr" eaLnBrk="1" fontAlgn="auto" hangingPunct="1">
              <a:spcAft>
                <a:spcPts val="0"/>
              </a:spcAft>
              <a:defRPr/>
            </a:pPr>
            <a:r>
              <a:rPr lang="ru-RU" sz="3600" u="sng" dirty="0" smtClean="0">
                <a:solidFill>
                  <a:srgbClr val="0070C0"/>
                </a:solidFill>
              </a:rPr>
              <a:t>АППЛИКАЦИЯ</a:t>
            </a:r>
            <a:r>
              <a:rPr lang="ru-RU" sz="2200" dirty="0" smtClean="0"/>
              <a:t/>
            </a:r>
            <a:br>
              <a:rPr lang="ru-RU" sz="2200" dirty="0" smtClean="0"/>
            </a:br>
            <a:r>
              <a:rPr lang="ru-RU" sz="2200" dirty="0" smtClean="0">
                <a:solidFill>
                  <a:schemeClr val="tx1"/>
                </a:solidFill>
              </a:rPr>
              <a:t>– </a:t>
            </a:r>
            <a:r>
              <a:rPr lang="ru-RU" sz="2200" dirty="0">
                <a:solidFill>
                  <a:schemeClr val="tx1"/>
                </a:solidFill>
              </a:rPr>
              <a:t>это вид творчества, когда на поверхность из одного материала наклеиваются кусочки другого материала, различающиеся по цвету или фактуре. </a:t>
            </a:r>
            <a:r>
              <a:rPr lang="ru-RU" sz="2200" dirty="0" smtClean="0">
                <a:solidFill>
                  <a:schemeClr val="tx1"/>
                </a:solidFill>
              </a:rPr>
              <a:t/>
            </a:r>
            <a:br>
              <a:rPr lang="ru-RU" sz="2200" dirty="0" smtClean="0">
                <a:solidFill>
                  <a:schemeClr val="tx1"/>
                </a:solidFill>
              </a:rPr>
            </a:br>
            <a:r>
              <a:rPr lang="ru-RU" sz="2200" dirty="0" smtClean="0">
                <a:solidFill>
                  <a:schemeClr val="tx1"/>
                </a:solidFill>
              </a:rPr>
              <a:t>Аппликация </a:t>
            </a:r>
            <a:r>
              <a:rPr lang="ru-RU" sz="2200" dirty="0">
                <a:solidFill>
                  <a:schemeClr val="tx1"/>
                </a:solidFill>
              </a:rPr>
              <a:t>из бумаги предполагает наклеивание разноцветных бумажных элементов на лист бумаги или картона (основу).</a:t>
            </a: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3400" y="304800"/>
            <a:ext cx="3657600" cy="899160"/>
          </a:xfrm>
        </p:spPr>
        <p:txBody>
          <a:bodyPr/>
          <a:lstStyle/>
          <a:p>
            <a:pPr algn="r" eaLnBrk="1" fontAlgn="auto" hangingPunct="1">
              <a:spcAft>
                <a:spcPts val="0"/>
              </a:spcAft>
              <a:defRPr/>
            </a:pPr>
            <a:r>
              <a:rPr lang="ru-RU" dirty="0" smtClean="0"/>
              <a:t>Аппликация</a:t>
            </a:r>
            <a:endParaRPr lang="ru-RU" dirty="0"/>
          </a:p>
        </p:txBody>
      </p:sp>
      <p:pic>
        <p:nvPicPr>
          <p:cNvPr id="16387" name="Содержимое 3" descr="IMG_20160129_125703.jpg"/>
          <p:cNvPicPr>
            <a:picLocks noGrp="1" noChangeAspect="1"/>
          </p:cNvPicPr>
          <p:nvPr>
            <p:ph idx="1"/>
          </p:nvPr>
        </p:nvPicPr>
        <p:blipFill>
          <a:blip r:embed="rId2">
            <a:extLst>
              <a:ext uri="{28A0092B-C50C-407E-A947-70E740481C1C}">
                <a14:useLocalDpi xmlns:a14="http://schemas.microsoft.com/office/drawing/2010/main" val="0"/>
              </a:ext>
            </a:extLst>
          </a:blip>
          <a:srcRect l="21111" t="9238"/>
          <a:stretch>
            <a:fillRect/>
          </a:stretch>
        </p:blipFill>
        <p:spPr>
          <a:xfrm>
            <a:off x="228600" y="1371600"/>
            <a:ext cx="4149725" cy="3581400"/>
          </a:xfrm>
        </p:spPr>
      </p:pic>
      <p:pic>
        <p:nvPicPr>
          <p:cNvPr id="16388" name="Рисунок 4" descr="IMG_20160129_125717.jpg"/>
          <p:cNvPicPr>
            <a:picLocks noChangeAspect="1"/>
          </p:cNvPicPr>
          <p:nvPr/>
        </p:nvPicPr>
        <p:blipFill>
          <a:blip r:embed="rId3">
            <a:extLst>
              <a:ext uri="{28A0092B-C50C-407E-A947-70E740481C1C}">
                <a14:useLocalDpi xmlns:a14="http://schemas.microsoft.com/office/drawing/2010/main" val="0"/>
              </a:ext>
            </a:extLst>
          </a:blip>
          <a:srcRect t="17778"/>
          <a:stretch>
            <a:fillRect/>
          </a:stretch>
        </p:blipFill>
        <p:spPr bwMode="auto">
          <a:xfrm>
            <a:off x="3352800" y="3505200"/>
            <a:ext cx="54371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685800" y="152400"/>
            <a:ext cx="6870700" cy="990600"/>
          </a:xfrm>
        </p:spPr>
        <p:txBody>
          <a:bodyPr>
            <a:normAutofit fontScale="90000"/>
          </a:bodyPr>
          <a:lstStyle/>
          <a:p>
            <a:pPr algn="r" eaLnBrk="1" fontAlgn="auto" hangingPunct="1">
              <a:spcAft>
                <a:spcPts val="0"/>
              </a:spcAft>
              <a:defRPr/>
            </a:pPr>
            <a:r>
              <a:rPr lang="ru-RU" dirty="0" smtClean="0"/>
              <a:t>Аппликации в технике </a:t>
            </a:r>
            <a:r>
              <a:rPr lang="ru-RU" dirty="0" err="1" smtClean="0"/>
              <a:t>Квиллинг</a:t>
            </a:r>
            <a:endParaRPr lang="ru-RU" dirty="0"/>
          </a:p>
        </p:txBody>
      </p:sp>
      <p:pic>
        <p:nvPicPr>
          <p:cNvPr id="17411" name="Рисунок 13" descr="IMG_20151127_18085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52800"/>
            <a:ext cx="29876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Рисунок 14" descr="IMG_20151127_18094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28800"/>
            <a:ext cx="27908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Рисунок 15" descr="IMG_20151127_18102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62000"/>
            <a:ext cx="29559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3" descr="IMG_20160204_09213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35052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title"/>
          </p:nvPr>
        </p:nvSpPr>
        <p:spPr>
          <a:xfrm>
            <a:off x="304800" y="914400"/>
            <a:ext cx="6870700" cy="990600"/>
          </a:xfrm>
        </p:spPr>
        <p:txBody>
          <a:bodyPr>
            <a:normAutofit fontScale="90000"/>
          </a:bodyPr>
          <a:lstStyle/>
          <a:p>
            <a:pPr eaLnBrk="1" fontAlgn="auto" hangingPunct="1">
              <a:spcAft>
                <a:spcPts val="0"/>
              </a:spcAft>
              <a:defRPr/>
            </a:pPr>
            <a:r>
              <a:rPr lang="ru-RU" dirty="0" smtClean="0"/>
              <a:t>Аппликация в технике </a:t>
            </a:r>
            <a:r>
              <a:rPr lang="ru-RU" dirty="0" err="1" smtClean="0"/>
              <a:t>Квиллинг</a:t>
            </a:r>
            <a:r>
              <a:rPr lang="ru-RU" dirty="0" smtClean="0"/>
              <a:t/>
            </a:r>
            <a:br>
              <a:rPr lang="ru-RU" dirty="0" smtClean="0"/>
            </a:br>
            <a:r>
              <a:rPr lang="ru-RU" dirty="0" smtClean="0"/>
              <a:t>Коллективная работа</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a:xfrm>
            <a:off x="609600" y="838200"/>
            <a:ext cx="6870700" cy="990600"/>
          </a:xfrm>
        </p:spPr>
        <p:txBody>
          <a:bodyPr>
            <a:normAutofit fontScale="90000"/>
          </a:bodyPr>
          <a:lstStyle/>
          <a:p>
            <a:pPr algn="ctr" eaLnBrk="1" fontAlgn="auto" hangingPunct="1">
              <a:spcAft>
                <a:spcPts val="0"/>
              </a:spcAft>
              <a:defRPr/>
            </a:pPr>
            <a:r>
              <a:rPr lang="ru-RU" dirty="0" smtClean="0"/>
              <a:t>Новогодний плакат в технике </a:t>
            </a:r>
            <a:r>
              <a:rPr lang="ru-RU" dirty="0" err="1" smtClean="0"/>
              <a:t>Квиллинг</a:t>
            </a:r>
            <a:r>
              <a:rPr lang="ru-RU" dirty="0" smtClean="0"/>
              <a:t/>
            </a:r>
            <a:br>
              <a:rPr lang="ru-RU" dirty="0" smtClean="0"/>
            </a:br>
            <a:r>
              <a:rPr lang="ru-RU" dirty="0" smtClean="0"/>
              <a:t>групповая работа</a:t>
            </a:r>
            <a:endParaRPr lang="ru-RU" dirty="0"/>
          </a:p>
        </p:txBody>
      </p:sp>
      <p:pic>
        <p:nvPicPr>
          <p:cNvPr id="19459" name="Рисунок 8" descr="IMG_20151223_18253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1219200" y="1295400"/>
            <a:ext cx="6870700" cy="990600"/>
          </a:xfrm>
        </p:spPr>
        <p:txBody>
          <a:bodyPr>
            <a:normAutofit fontScale="90000"/>
          </a:bodyPr>
          <a:lstStyle/>
          <a:p>
            <a:pPr algn="r" eaLnBrk="1" fontAlgn="auto" hangingPunct="1">
              <a:spcAft>
                <a:spcPts val="0"/>
              </a:spcAft>
              <a:defRPr/>
            </a:pPr>
            <a:r>
              <a:rPr lang="ru-RU" dirty="0" smtClean="0"/>
              <a:t>плакат в технике торцевание ко дню защитника отечества</a:t>
            </a:r>
            <a:br>
              <a:rPr lang="ru-RU" dirty="0" smtClean="0"/>
            </a:br>
            <a:r>
              <a:rPr lang="ru-RU" dirty="0" smtClean="0"/>
              <a:t>групповая работа</a:t>
            </a:r>
            <a:endParaRPr lang="ru-RU" dirty="0"/>
          </a:p>
        </p:txBody>
      </p:sp>
      <p:pic>
        <p:nvPicPr>
          <p:cNvPr id="20483" name="Рисунок 7" descr="IMG_20160204_11552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7432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Рисунок 8" descr="IMG_20160129_1341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1219200" y="1295400"/>
            <a:ext cx="6870700" cy="990600"/>
          </a:xfrm>
        </p:spPr>
        <p:txBody>
          <a:bodyPr>
            <a:normAutofit fontScale="90000"/>
          </a:bodyPr>
          <a:lstStyle/>
          <a:p>
            <a:pPr algn="r" eaLnBrk="1" fontAlgn="auto" hangingPunct="1">
              <a:spcAft>
                <a:spcPts val="0"/>
              </a:spcAft>
              <a:defRPr/>
            </a:pPr>
            <a:r>
              <a:rPr lang="ru-RU" dirty="0" smtClean="0"/>
              <a:t>Плакат из гофрированной и бархатной бумаги ко дню защитника отечества</a:t>
            </a:r>
            <a:br>
              <a:rPr lang="ru-RU" dirty="0" smtClean="0"/>
            </a:br>
            <a:r>
              <a:rPr lang="ru-RU" dirty="0" smtClean="0"/>
              <a:t>групповая работа</a:t>
            </a:r>
            <a:endParaRPr lang="ru-RU" dirty="0"/>
          </a:p>
        </p:txBody>
      </p:sp>
      <p:pic>
        <p:nvPicPr>
          <p:cNvPr id="21507" name="Рисунок 4" descr="IMG_20160209_1103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62200"/>
            <a:ext cx="61722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1295400" y="838200"/>
            <a:ext cx="6870700" cy="990600"/>
          </a:xfrm>
        </p:spPr>
        <p:txBody>
          <a:bodyPr>
            <a:normAutofit fontScale="90000"/>
          </a:bodyPr>
          <a:lstStyle/>
          <a:p>
            <a:pPr algn="r" eaLnBrk="1" fontAlgn="auto" hangingPunct="1">
              <a:spcAft>
                <a:spcPts val="0"/>
              </a:spcAft>
              <a:defRPr/>
            </a:pPr>
            <a:r>
              <a:rPr lang="ru-RU" dirty="0" smtClean="0"/>
              <a:t>Объемная </a:t>
            </a:r>
            <a:r>
              <a:rPr lang="ru-RU" dirty="0" err="1" smtClean="0"/>
              <a:t>валентинка</a:t>
            </a:r>
            <a:r>
              <a:rPr lang="ru-RU" dirty="0" smtClean="0"/>
              <a:t> в технике </a:t>
            </a:r>
            <a:r>
              <a:rPr lang="ru-RU" dirty="0" err="1" smtClean="0"/>
              <a:t>Квиллинг</a:t>
            </a:r>
            <a:r>
              <a:rPr lang="ru-RU" dirty="0" smtClean="0"/>
              <a:t/>
            </a:r>
            <a:br>
              <a:rPr lang="ru-RU" dirty="0" smtClean="0"/>
            </a:br>
            <a:r>
              <a:rPr lang="ru-RU" dirty="0" smtClean="0"/>
              <a:t>индивидуальная работа</a:t>
            </a:r>
            <a:endParaRPr lang="ru-RU" dirty="0"/>
          </a:p>
        </p:txBody>
      </p:sp>
      <p:pic>
        <p:nvPicPr>
          <p:cNvPr id="22531" name="Рисунок 7" descr="IMG_20160212_120507.jpg"/>
          <p:cNvPicPr>
            <a:picLocks noChangeAspect="1"/>
          </p:cNvPicPr>
          <p:nvPr/>
        </p:nvPicPr>
        <p:blipFill>
          <a:blip r:embed="rId2">
            <a:extLst>
              <a:ext uri="{28A0092B-C50C-407E-A947-70E740481C1C}">
                <a14:useLocalDpi xmlns:a14="http://schemas.microsoft.com/office/drawing/2010/main" val="0"/>
              </a:ext>
            </a:extLst>
          </a:blip>
          <a:srcRect r="6918"/>
          <a:stretch>
            <a:fillRect/>
          </a:stretch>
        </p:blipFill>
        <p:spPr bwMode="auto">
          <a:xfrm>
            <a:off x="304800" y="914400"/>
            <a:ext cx="18288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Рисунок 10" descr="IMG_20160212_120655.jpg"/>
          <p:cNvPicPr>
            <a:picLocks noChangeAspect="1"/>
          </p:cNvPicPr>
          <p:nvPr/>
        </p:nvPicPr>
        <p:blipFill>
          <a:blip r:embed="rId3">
            <a:extLst>
              <a:ext uri="{28A0092B-C50C-407E-A947-70E740481C1C}">
                <a14:useLocalDpi xmlns:a14="http://schemas.microsoft.com/office/drawing/2010/main" val="0"/>
              </a:ext>
            </a:extLst>
          </a:blip>
          <a:srcRect t="18222"/>
          <a:stretch>
            <a:fillRect/>
          </a:stretch>
        </p:blipFill>
        <p:spPr bwMode="auto">
          <a:xfrm>
            <a:off x="4419600" y="1981200"/>
            <a:ext cx="44719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Рисунок 11" descr="IMG_20160212_134734.jpg"/>
          <p:cNvPicPr>
            <a:picLocks noChangeAspect="1"/>
          </p:cNvPicPr>
          <p:nvPr/>
        </p:nvPicPr>
        <p:blipFill>
          <a:blip r:embed="rId4">
            <a:extLst>
              <a:ext uri="{28A0092B-C50C-407E-A947-70E740481C1C}">
                <a14:useLocalDpi xmlns:a14="http://schemas.microsoft.com/office/drawing/2010/main" val="0"/>
              </a:ext>
            </a:extLst>
          </a:blip>
          <a:srcRect l="1666" t="8888" r="3333" b="8888"/>
          <a:stretch>
            <a:fillRect/>
          </a:stretch>
        </p:blipFill>
        <p:spPr bwMode="auto">
          <a:xfrm>
            <a:off x="228600" y="3810000"/>
            <a:ext cx="3990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3" descr="image (10).jpg"/>
          <p:cNvPicPr>
            <a:picLocks noChangeAspect="1"/>
          </p:cNvPicPr>
          <p:nvPr/>
        </p:nvPicPr>
        <p:blipFill>
          <a:blip r:embed="rId2" cstate="print">
            <a:extLst>
              <a:ext uri="{28A0092B-C50C-407E-A947-70E740481C1C}">
                <a14:useLocalDpi xmlns:a14="http://schemas.microsoft.com/office/drawing/2010/main" val="0"/>
              </a:ext>
            </a:extLst>
          </a:blip>
          <a:srcRect b="2513"/>
          <a:stretch>
            <a:fillRect/>
          </a:stretch>
        </p:blipFill>
        <p:spPr bwMode="auto">
          <a:xfrm>
            <a:off x="2000250" y="1701800"/>
            <a:ext cx="379095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Grp="1" noChangeArrowheads="1"/>
          </p:cNvSpPr>
          <p:nvPr>
            <p:ph type="title"/>
          </p:nvPr>
        </p:nvSpPr>
        <p:spPr>
          <a:xfrm>
            <a:off x="762000" y="609600"/>
            <a:ext cx="6870700" cy="990600"/>
          </a:xfrm>
        </p:spPr>
        <p:txBody>
          <a:bodyPr>
            <a:normAutofit fontScale="90000"/>
          </a:bodyPr>
          <a:lstStyle/>
          <a:p>
            <a:pPr algn="ctr" eaLnBrk="1" fontAlgn="auto" hangingPunct="1">
              <a:spcAft>
                <a:spcPts val="0"/>
              </a:spcAft>
              <a:defRPr/>
            </a:pPr>
            <a:r>
              <a:rPr lang="ru-RU" dirty="0" smtClean="0"/>
              <a:t>Плакат из гофрированной </a:t>
            </a:r>
            <a:br>
              <a:rPr lang="ru-RU" dirty="0" smtClean="0"/>
            </a:br>
            <a:r>
              <a:rPr lang="ru-RU" dirty="0" smtClean="0"/>
              <a:t>к 8 марта</a:t>
            </a:r>
            <a:br>
              <a:rPr lang="ru-RU" dirty="0" smtClean="0"/>
            </a:br>
            <a:r>
              <a:rPr lang="ru-RU" dirty="0" smtClean="0"/>
              <a:t>групповая работа</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8" descr="IMG_20160304_113704 (2).jpg"/>
          <p:cNvPicPr>
            <a:picLocks noChangeAspect="1"/>
          </p:cNvPicPr>
          <p:nvPr/>
        </p:nvPicPr>
        <p:blipFill>
          <a:blip r:embed="rId2">
            <a:extLst>
              <a:ext uri="{28A0092B-C50C-407E-A947-70E740481C1C}">
                <a14:useLocalDpi xmlns:a14="http://schemas.microsoft.com/office/drawing/2010/main" val="0"/>
              </a:ext>
            </a:extLst>
          </a:blip>
          <a:srcRect l="2380" t="12698" r="4762" b="17461"/>
          <a:stretch>
            <a:fillRect/>
          </a:stretch>
        </p:blipFill>
        <p:spPr bwMode="auto">
          <a:xfrm>
            <a:off x="2209800" y="4419600"/>
            <a:ext cx="39179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Содержимое 3" descr="IMG_20160304_095745.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2438400"/>
            <a:ext cx="4030663" cy="2543175"/>
          </a:xfrm>
        </p:spPr>
      </p:pic>
      <p:sp>
        <p:nvSpPr>
          <p:cNvPr id="5" name="Rectangle 4"/>
          <p:cNvSpPr>
            <a:spLocks noGrp="1" noChangeArrowheads="1"/>
          </p:cNvSpPr>
          <p:nvPr>
            <p:ph type="title"/>
          </p:nvPr>
        </p:nvSpPr>
        <p:spPr>
          <a:xfrm>
            <a:off x="609600" y="838200"/>
            <a:ext cx="6870700" cy="990600"/>
          </a:xfrm>
        </p:spPr>
        <p:txBody>
          <a:bodyPr>
            <a:normAutofit fontScale="90000"/>
          </a:bodyPr>
          <a:lstStyle/>
          <a:p>
            <a:pPr algn="ctr" eaLnBrk="1" fontAlgn="auto" hangingPunct="1">
              <a:spcAft>
                <a:spcPts val="0"/>
              </a:spcAft>
              <a:defRPr/>
            </a:pPr>
            <a:r>
              <a:rPr lang="ru-RU" dirty="0" smtClean="0"/>
              <a:t>Объемный Подарок маме к 8 марта в технике </a:t>
            </a:r>
            <a:r>
              <a:rPr lang="ru-RU" dirty="0" err="1" smtClean="0"/>
              <a:t>Квиллинг</a:t>
            </a:r>
            <a:r>
              <a:rPr lang="ru-RU" dirty="0" smtClean="0"/>
              <a:t/>
            </a:r>
            <a:br>
              <a:rPr lang="ru-RU" dirty="0" smtClean="0"/>
            </a:br>
            <a:r>
              <a:rPr lang="ru-RU" dirty="0" smtClean="0"/>
              <a:t>индивидуальная работа</a:t>
            </a:r>
            <a:endParaRPr lang="ru-RU" dirty="0"/>
          </a:p>
        </p:txBody>
      </p:sp>
      <p:pic>
        <p:nvPicPr>
          <p:cNvPr id="24581" name="Рисунок 6" descr="IMG_20160304_11354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828800"/>
            <a:ext cx="43989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20040"/>
            <a:ext cx="7239000" cy="1143000"/>
          </a:xfrm>
        </p:spPr>
        <p:txBody>
          <a:bodyPr/>
          <a:lstStyle/>
          <a:p>
            <a:pPr algn="ctr" eaLnBrk="1" fontAlgn="auto" hangingPunct="1">
              <a:spcAft>
                <a:spcPts val="0"/>
              </a:spcAft>
              <a:defRPr/>
            </a:pPr>
            <a:r>
              <a:rPr lang="ru-RU" dirty="0">
                <a:solidFill>
                  <a:schemeClr val="folHlink"/>
                </a:solidFill>
              </a:rPr>
              <a:t>Вид проекта:</a:t>
            </a:r>
          </a:p>
        </p:txBody>
      </p:sp>
      <p:sp>
        <p:nvSpPr>
          <p:cNvPr id="7171" name="Rectangle 3"/>
          <p:cNvSpPr>
            <a:spLocks noGrp="1" noChangeArrowheads="1"/>
          </p:cNvSpPr>
          <p:nvPr>
            <p:ph idx="1"/>
          </p:nvPr>
        </p:nvSpPr>
        <p:spPr/>
        <p:txBody>
          <a:bodyPr/>
          <a:lstStyle/>
          <a:p>
            <a:pPr algn="ctr" eaLnBrk="1" hangingPunct="1">
              <a:buFontTx/>
              <a:buNone/>
            </a:pPr>
            <a:r>
              <a:rPr lang="ru-RU" altLang="ru-RU" i="1" smtClean="0"/>
              <a:t>долгосрочный,</a:t>
            </a:r>
          </a:p>
          <a:p>
            <a:pPr algn="ctr" eaLnBrk="1" hangingPunct="1">
              <a:buFontTx/>
              <a:buNone/>
            </a:pPr>
            <a:r>
              <a:rPr lang="ru-RU" altLang="ru-RU" i="1" smtClean="0"/>
              <a:t>познавательный,</a:t>
            </a:r>
          </a:p>
          <a:p>
            <a:pPr algn="ctr" eaLnBrk="1" hangingPunct="1">
              <a:buFontTx/>
              <a:buNone/>
            </a:pPr>
            <a:r>
              <a:rPr lang="ru-RU" altLang="ru-RU" i="1" smtClean="0"/>
              <a:t>творческий, </a:t>
            </a:r>
          </a:p>
          <a:p>
            <a:pPr algn="ctr" eaLnBrk="1" hangingPunct="1">
              <a:buFontTx/>
              <a:buNone/>
            </a:pPr>
            <a:r>
              <a:rPr lang="ru-RU" altLang="ru-RU" i="1" smtClean="0"/>
              <a:t>групповой.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533400" y="533400"/>
            <a:ext cx="7239000" cy="1143000"/>
          </a:xfrm>
        </p:spPr>
        <p:txBody>
          <a:bodyPr>
            <a:normAutofit fontScale="90000"/>
          </a:bodyPr>
          <a:lstStyle/>
          <a:p>
            <a:pPr algn="r" eaLnBrk="1" fontAlgn="auto" hangingPunct="1">
              <a:spcAft>
                <a:spcPts val="0"/>
              </a:spcAft>
              <a:defRPr/>
            </a:pPr>
            <a:r>
              <a:rPr lang="ru-RU" dirty="0" smtClean="0"/>
              <a:t>Плакат из гофрированной в технике скручивание </a:t>
            </a:r>
            <a:br>
              <a:rPr lang="ru-RU" dirty="0" smtClean="0"/>
            </a:br>
            <a:r>
              <a:rPr lang="ru-RU" dirty="0" smtClean="0"/>
              <a:t>групповая работа</a:t>
            </a:r>
            <a:endParaRPr lang="ru-RU" dirty="0"/>
          </a:p>
        </p:txBody>
      </p:sp>
      <p:pic>
        <p:nvPicPr>
          <p:cNvPr id="25603" name="Рисунок 4" descr="SAM_0371.JPG"/>
          <p:cNvPicPr>
            <a:picLocks noChangeAspect="1"/>
          </p:cNvPicPr>
          <p:nvPr/>
        </p:nvPicPr>
        <p:blipFill>
          <a:blip r:embed="rId2">
            <a:extLst>
              <a:ext uri="{28A0092B-C50C-407E-A947-70E740481C1C}">
                <a14:useLocalDpi xmlns:a14="http://schemas.microsoft.com/office/drawing/2010/main" val="0"/>
              </a:ext>
            </a:extLst>
          </a:blip>
          <a:srcRect l="7500" t="20370" r="4167"/>
          <a:stretch>
            <a:fillRect/>
          </a:stretch>
        </p:blipFill>
        <p:spPr bwMode="auto">
          <a:xfrm>
            <a:off x="3733800" y="4114800"/>
            <a:ext cx="5410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Рисунок 5" descr="SAM_037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41656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Рисунок 6" descr="image (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14800"/>
            <a:ext cx="3457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Рисунок 7" descr="image (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4384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Рисунок 8" descr="image (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990600"/>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533400" y="533400"/>
            <a:ext cx="7239000" cy="1143000"/>
          </a:xfrm>
        </p:spPr>
        <p:txBody>
          <a:bodyPr>
            <a:normAutofit fontScale="90000"/>
          </a:bodyPr>
          <a:lstStyle/>
          <a:p>
            <a:pPr algn="r" eaLnBrk="1" fontAlgn="auto" hangingPunct="1">
              <a:spcAft>
                <a:spcPts val="0"/>
              </a:spcAft>
              <a:defRPr/>
            </a:pPr>
            <a:r>
              <a:rPr lang="ru-RU" dirty="0" smtClean="0"/>
              <a:t>Создание украшений для фойе в технике </a:t>
            </a:r>
            <a:r>
              <a:rPr lang="ru-RU" dirty="0" err="1" smtClean="0"/>
              <a:t>кусудама</a:t>
            </a:r>
            <a:r>
              <a:rPr lang="ru-RU" dirty="0" smtClean="0"/>
              <a:t> Индивидуальная работа</a:t>
            </a:r>
            <a:endParaRPr lang="ru-RU" dirty="0"/>
          </a:p>
        </p:txBody>
      </p:sp>
      <p:pic>
        <p:nvPicPr>
          <p:cNvPr id="26627" name="Рисунок 4" descr="image (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2914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Рисунок 5" descr="image (3).jpg"/>
          <p:cNvPicPr>
            <a:picLocks noChangeAspect="1"/>
          </p:cNvPicPr>
          <p:nvPr/>
        </p:nvPicPr>
        <p:blipFill>
          <a:blip r:embed="rId3">
            <a:extLst>
              <a:ext uri="{28A0092B-C50C-407E-A947-70E740481C1C}">
                <a14:useLocalDpi xmlns:a14="http://schemas.microsoft.com/office/drawing/2010/main" val="0"/>
              </a:ext>
            </a:extLst>
          </a:blip>
          <a:srcRect b="18848"/>
          <a:stretch>
            <a:fillRect/>
          </a:stretch>
        </p:blipFill>
        <p:spPr bwMode="auto">
          <a:xfrm>
            <a:off x="6553200" y="4114800"/>
            <a:ext cx="23939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Рисунок 6" descr="image (9).jpg"/>
          <p:cNvPicPr>
            <a:picLocks noChangeAspect="1"/>
          </p:cNvPicPr>
          <p:nvPr/>
        </p:nvPicPr>
        <p:blipFill>
          <a:blip r:embed="rId4">
            <a:extLst>
              <a:ext uri="{28A0092B-C50C-407E-A947-70E740481C1C}">
                <a14:useLocalDpi xmlns:a14="http://schemas.microsoft.com/office/drawing/2010/main" val="0"/>
              </a:ext>
            </a:extLst>
          </a:blip>
          <a:srcRect b="4443"/>
          <a:stretch>
            <a:fillRect/>
          </a:stretch>
        </p:blipFill>
        <p:spPr bwMode="auto">
          <a:xfrm>
            <a:off x="457200" y="1752600"/>
            <a:ext cx="28956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333375"/>
            <a:ext cx="7826375" cy="5692775"/>
          </a:xfrm>
          <a:prstGeom prst="rect">
            <a:avLst/>
          </a:prstGeom>
        </p:spPr>
        <p:txBody>
          <a:bodyPr>
            <a:spAutoFit/>
          </a:bodyPr>
          <a:lstStyle/>
          <a:p>
            <a:pPr algn="ctr">
              <a:defRPr/>
            </a:pPr>
            <a:r>
              <a:rPr lang="ru-RU" sz="4000" b="1" u="sng" dirty="0">
                <a:solidFill>
                  <a:schemeClr val="accent6">
                    <a:lumMod val="75000"/>
                  </a:schemeClr>
                </a:solidFill>
                <a:cs typeface="Arial" charset="0"/>
              </a:rPr>
              <a:t>ЛИТЕРАТУРА:</a:t>
            </a:r>
          </a:p>
          <a:p>
            <a:pPr algn="ctr">
              <a:defRPr/>
            </a:pPr>
            <a:r>
              <a:rPr lang="ru-RU" dirty="0">
                <a:cs typeface="Arial" charset="0"/>
              </a:rPr>
              <a:t>Н. Ю. Яковлев «Слово о бумаге». Москва. 1988г</a:t>
            </a:r>
          </a:p>
          <a:p>
            <a:pPr algn="ctr">
              <a:defRPr/>
            </a:pPr>
            <a:endParaRPr lang="ru-RU" dirty="0">
              <a:cs typeface="Arial" charset="0"/>
            </a:endParaRPr>
          </a:p>
          <a:p>
            <a:pPr algn="ctr">
              <a:defRPr/>
            </a:pPr>
            <a:r>
              <a:rPr lang="ru-RU" dirty="0">
                <a:cs typeface="Arial" charset="0"/>
              </a:rPr>
              <a:t>А.А. Зайцева « Техники работы с бумагой». Издательство: «</a:t>
            </a:r>
            <a:r>
              <a:rPr lang="ru-RU" dirty="0" err="1">
                <a:cs typeface="Arial" charset="0"/>
              </a:rPr>
              <a:t>Эксмо</a:t>
            </a:r>
            <a:r>
              <a:rPr lang="ru-RU" dirty="0">
                <a:cs typeface="Arial" charset="0"/>
              </a:rPr>
              <a:t>». 2010г.</a:t>
            </a:r>
          </a:p>
          <a:p>
            <a:pPr algn="ctr">
              <a:defRPr/>
            </a:pPr>
            <a:endParaRPr lang="ru-RU" dirty="0">
              <a:cs typeface="Arial" charset="0"/>
            </a:endParaRPr>
          </a:p>
          <a:p>
            <a:pPr algn="ctr">
              <a:defRPr/>
            </a:pPr>
            <a:r>
              <a:rPr lang="ru-RU" dirty="0">
                <a:cs typeface="Arial" charset="0"/>
              </a:rPr>
              <a:t>Автор: Н.Г. </a:t>
            </a:r>
            <a:r>
              <a:rPr lang="ru-RU" dirty="0" err="1">
                <a:cs typeface="Arial" charset="0"/>
              </a:rPr>
              <a:t>Пищикова</a:t>
            </a:r>
            <a:r>
              <a:rPr lang="ru-RU" dirty="0">
                <a:cs typeface="Arial" charset="0"/>
              </a:rPr>
              <a:t> «Работа с бумагой в нетрадиционной технике» Издательство: «Скрипторий» Год выпуска: 2006</a:t>
            </a:r>
          </a:p>
          <a:p>
            <a:pPr algn="ctr">
              <a:defRPr/>
            </a:pPr>
            <a:endParaRPr lang="ru-RU" dirty="0">
              <a:cs typeface="Arial" charset="0"/>
            </a:endParaRPr>
          </a:p>
          <a:p>
            <a:pPr algn="ctr">
              <a:defRPr/>
            </a:pPr>
            <a:r>
              <a:rPr lang="ru-RU" dirty="0">
                <a:cs typeface="Arial" charset="0"/>
              </a:rPr>
              <a:t>Авторы: А. В. </a:t>
            </a:r>
            <a:r>
              <a:rPr lang="ru-RU" dirty="0" err="1">
                <a:cs typeface="Arial" charset="0"/>
              </a:rPr>
              <a:t>Белошистая</a:t>
            </a:r>
            <a:r>
              <a:rPr lang="ru-RU" dirty="0">
                <a:cs typeface="Arial" charset="0"/>
              </a:rPr>
              <a:t>, О. Г. Жукова «Бумажные фантазии».</a:t>
            </a:r>
          </a:p>
          <a:p>
            <a:pPr algn="ctr">
              <a:defRPr/>
            </a:pPr>
            <a:r>
              <a:rPr lang="ru-RU" dirty="0">
                <a:cs typeface="Arial" charset="0"/>
              </a:rPr>
              <a:t> Издательство: Просвещение. Год: 2010</a:t>
            </a:r>
          </a:p>
          <a:p>
            <a:pPr algn="ctr">
              <a:defRPr/>
            </a:pPr>
            <a:endParaRPr lang="ru-RU" dirty="0">
              <a:cs typeface="Arial" charset="0"/>
            </a:endParaRPr>
          </a:p>
          <a:p>
            <a:pPr algn="ctr">
              <a:defRPr/>
            </a:pPr>
            <a:r>
              <a:rPr lang="ru-RU" dirty="0">
                <a:cs typeface="Arial" charset="0"/>
              </a:rPr>
              <a:t>Автор: С. </a:t>
            </a:r>
            <a:r>
              <a:rPr lang="ru-RU" dirty="0" err="1">
                <a:cs typeface="Arial" charset="0"/>
              </a:rPr>
              <a:t>Афонькин</a:t>
            </a:r>
            <a:r>
              <a:rPr lang="ru-RU" dirty="0">
                <a:cs typeface="Arial" charset="0"/>
              </a:rPr>
              <a:t>, Е. </a:t>
            </a:r>
            <a:r>
              <a:rPr lang="ru-RU" dirty="0" err="1">
                <a:cs typeface="Arial" charset="0"/>
              </a:rPr>
              <a:t>Афонькина</a:t>
            </a:r>
            <a:r>
              <a:rPr lang="ru-RU" dirty="0">
                <a:cs typeface="Arial" charset="0"/>
              </a:rPr>
              <a:t>. «Цветы и вазы оригами» Издательство: "КРИСТАЛЛ" Год: 2002</a:t>
            </a:r>
          </a:p>
          <a:p>
            <a:pPr algn="ctr">
              <a:defRPr/>
            </a:pPr>
            <a:endParaRPr lang="ru-RU" dirty="0">
              <a:cs typeface="Arial" charset="0"/>
            </a:endParaRPr>
          </a:p>
          <a:p>
            <a:pPr algn="ctr">
              <a:defRPr/>
            </a:pPr>
            <a:r>
              <a:rPr lang="ru-RU" dirty="0">
                <a:cs typeface="Arial" charset="0"/>
              </a:rPr>
              <a:t>Энциклопедия « Вопросы и ответы». Москва. 1999г</a:t>
            </a:r>
          </a:p>
          <a:p>
            <a:pPr algn="ctr">
              <a:defRPr/>
            </a:pPr>
            <a:endParaRPr lang="ru-RU" dirty="0">
              <a:cs typeface="Arial" charset="0"/>
            </a:endParaRPr>
          </a:p>
          <a:p>
            <a:pPr algn="ctr">
              <a:defRPr/>
            </a:pPr>
            <a:r>
              <a:rPr lang="ru-RU" dirty="0">
                <a:cs typeface="Arial" charset="0"/>
              </a:rPr>
              <a:t>Интернет-сайт  «Все для детей. Почемучка»  http://allforchildren.ru/why</a:t>
            </a: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20040"/>
            <a:ext cx="7239000" cy="1143000"/>
          </a:xfrm>
        </p:spPr>
        <p:txBody>
          <a:bodyPr/>
          <a:lstStyle/>
          <a:p>
            <a:pPr algn="ctr" eaLnBrk="1" fontAlgn="auto" hangingPunct="1">
              <a:spcAft>
                <a:spcPts val="0"/>
              </a:spcAft>
              <a:defRPr/>
            </a:pPr>
            <a:r>
              <a:rPr lang="ru-RU" dirty="0">
                <a:solidFill>
                  <a:schemeClr val="folHlink"/>
                </a:solidFill>
              </a:rPr>
              <a:t>Участники проекта:</a:t>
            </a:r>
          </a:p>
        </p:txBody>
      </p:sp>
      <p:sp>
        <p:nvSpPr>
          <p:cNvPr id="8195" name="Rectangle 3"/>
          <p:cNvSpPr>
            <a:spLocks noGrp="1" noChangeArrowheads="1"/>
          </p:cNvSpPr>
          <p:nvPr>
            <p:ph idx="1"/>
          </p:nvPr>
        </p:nvSpPr>
        <p:spPr/>
        <p:txBody>
          <a:bodyPr/>
          <a:lstStyle/>
          <a:p>
            <a:pPr algn="ctr" eaLnBrk="1" hangingPunct="1">
              <a:buFontTx/>
              <a:buNone/>
            </a:pPr>
            <a:r>
              <a:rPr lang="ru-RU" altLang="ru-RU" i="1" smtClean="0"/>
              <a:t>Ученики 2 и 4 классов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01700" y="152400"/>
            <a:ext cx="6870700" cy="990600"/>
          </a:xfrm>
        </p:spPr>
        <p:txBody>
          <a:bodyPr/>
          <a:lstStyle/>
          <a:p>
            <a:pPr eaLnBrk="1" fontAlgn="auto" hangingPunct="1">
              <a:spcAft>
                <a:spcPts val="0"/>
              </a:spcAft>
              <a:defRPr/>
            </a:pPr>
            <a:r>
              <a:rPr lang="ru-RU">
                <a:solidFill>
                  <a:schemeClr val="folHlink"/>
                </a:solidFill>
              </a:rPr>
              <a:t>Актуальность проекта:</a:t>
            </a:r>
          </a:p>
        </p:txBody>
      </p:sp>
      <p:sp>
        <p:nvSpPr>
          <p:cNvPr id="9219" name="Rectangle 3"/>
          <p:cNvSpPr>
            <a:spLocks noGrp="1" noChangeArrowheads="1"/>
          </p:cNvSpPr>
          <p:nvPr>
            <p:ph idx="1"/>
          </p:nvPr>
        </p:nvSpPr>
        <p:spPr>
          <a:xfrm>
            <a:off x="304800" y="1295400"/>
            <a:ext cx="7696200" cy="5105400"/>
          </a:xfrm>
        </p:spPr>
        <p:txBody>
          <a:bodyPr/>
          <a:lstStyle/>
          <a:p>
            <a:pPr algn="just" eaLnBrk="1" hangingPunct="1">
              <a:lnSpc>
                <a:spcPct val="80000"/>
              </a:lnSpc>
            </a:pPr>
            <a:endParaRPr lang="ru-RU" altLang="ru-RU" sz="2800" smtClean="0"/>
          </a:p>
          <a:p>
            <a:pPr algn="just" eaLnBrk="1" hangingPunct="1">
              <a:lnSpc>
                <a:spcPct val="80000"/>
              </a:lnSpc>
            </a:pPr>
            <a:r>
              <a:rPr lang="ru-RU" altLang="ru-RU" sz="1800" smtClean="0"/>
              <a:t>     </a:t>
            </a:r>
            <a:r>
              <a:rPr lang="ru-RU" altLang="ru-RU" sz="1800" smtClean="0">
                <a:latin typeface="Times New Roman" panose="02020603050405020304" pitchFamily="18" charset="0"/>
              </a:rPr>
              <a:t>Проект актуален, так как предусматривает развитие у детей изобразительных, художественно-конструкторских способностей, нестандартного мышления, творческой индивидуальности. Это вооружает детей способностью не только чувствовать гармонию, но и создавать ее в любой жизненной ситуации, в любой деятельности, в отношениях с людьми, с окружающим миром.</a:t>
            </a:r>
          </a:p>
          <a:p>
            <a:pPr algn="just" eaLnBrk="1" hangingPunct="1">
              <a:lnSpc>
                <a:spcPct val="80000"/>
              </a:lnSpc>
            </a:pPr>
            <a:r>
              <a:rPr lang="ru-RU" altLang="ru-RU" sz="1800" smtClean="0">
                <a:latin typeface="Times New Roman" panose="02020603050405020304" pitchFamily="18" charset="0"/>
              </a:rPr>
              <a:t>Любая работа с аппликацией  не только увлекательна, но и познавательна. Аппликация дает возможность ребенку проявить свою индивидуальность, воплотить замысел, ощутить радость творчества. Дети постигают поистине универсальный характер аппликации, открывая ее поразительные качества, знакомятся с самыми простыми поделками и с приготовлениями более сложных, трудоемких и вместе с тем, интересных изделий. Кроме того, дети приобретают навыки конструкторской, учебно-исследовательской работы, опыт работы в коллективе, умение выслушивать и воспринимать чужую точку зрения.</a:t>
            </a:r>
          </a:p>
          <a:p>
            <a:pPr algn="just" eaLnBrk="1" hangingPunct="1">
              <a:lnSpc>
                <a:spcPct val="80000"/>
              </a:lnSpc>
            </a:pPr>
            <a:r>
              <a:rPr lang="ru-RU" altLang="ru-RU" sz="1800" smtClean="0">
                <a:latin typeface="Times New Roman" panose="02020603050405020304" pitchFamily="18" charset="0"/>
              </a:rPr>
              <a:t>Аппликация выполняется в определённой последовательности: выбор сюжета, составление эскиза, подбор бумаги, изготовление деталей, раскладывание их, наклеивание деталей, оформление.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0" y="381000"/>
            <a:ext cx="7696200" cy="6096000"/>
          </a:xfrm>
        </p:spPr>
        <p:txBody>
          <a:bodyPr>
            <a:normAutofit fontScale="92500" lnSpcReduction="20000"/>
          </a:bodyPr>
          <a:lstStyle/>
          <a:p>
            <a:pPr marL="64008" indent="0" eaLnBrk="1" fontAlgn="auto" hangingPunct="1">
              <a:spcAft>
                <a:spcPts val="0"/>
              </a:spcAft>
              <a:buFont typeface="Wingdings 2"/>
              <a:buNone/>
              <a:defRPr/>
            </a:pPr>
            <a:r>
              <a:rPr lang="ru-RU" sz="1600" b="1" dirty="0">
                <a:solidFill>
                  <a:schemeClr val="folHlink"/>
                </a:solidFill>
                <a:latin typeface="Times New Roman" pitchFamily="18" charset="0"/>
                <a:cs typeface="Times New Roman" pitchFamily="18" charset="0"/>
              </a:rPr>
              <a:t>Цели проекта</a:t>
            </a:r>
            <a:r>
              <a:rPr lang="ru-RU" sz="1600" b="1" dirty="0" smtClean="0">
                <a:solidFill>
                  <a:schemeClr val="folHlink"/>
                </a:solidFill>
                <a:latin typeface="Times New Roman" pitchFamily="18" charset="0"/>
                <a:cs typeface="Times New Roman" pitchFamily="18" charset="0"/>
              </a:rPr>
              <a:t>:</a:t>
            </a:r>
            <a:r>
              <a:rPr lang="ru-RU" sz="1600" b="1" dirty="0" smtClean="0">
                <a:latin typeface="Times New Roman" pitchFamily="18" charset="0"/>
                <a:cs typeface="Times New Roman" pitchFamily="18" charset="0"/>
              </a:rPr>
              <a:t> </a:t>
            </a:r>
          </a:p>
          <a:p>
            <a:pPr marL="64008" indent="0" eaLnBrk="1" fontAlgn="auto" hangingPunct="1">
              <a:spcAft>
                <a:spcPts val="0"/>
              </a:spcAft>
              <a:buFont typeface="Wingdings 2"/>
              <a:buChar char=""/>
              <a:defRPr/>
            </a:pPr>
            <a:r>
              <a:rPr lang="ru-RU" sz="1600" dirty="0" smtClean="0">
                <a:latin typeface="Times New Roman" pitchFamily="18" charset="0"/>
                <a:cs typeface="Times New Roman" pitchFamily="18" charset="0"/>
              </a:rPr>
              <a:t>формирование творческой личности школьника;</a:t>
            </a:r>
          </a:p>
          <a:p>
            <a:pPr marL="64008" indent="0" eaLnBrk="1" fontAlgn="auto" hangingPunct="1">
              <a:spcAft>
                <a:spcPts val="0"/>
              </a:spcAft>
              <a:buFont typeface="Wingdings 2"/>
              <a:buChar char=""/>
              <a:defRPr/>
            </a:pPr>
            <a:r>
              <a:rPr lang="ru-RU" sz="1600" dirty="0" smtClean="0">
                <a:latin typeface="Times New Roman" pitchFamily="18" charset="0"/>
                <a:cs typeface="Times New Roman" pitchFamily="18" charset="0"/>
              </a:rPr>
              <a:t>формирование </a:t>
            </a:r>
            <a:r>
              <a:rPr lang="ru-RU" sz="1600" dirty="0">
                <a:latin typeface="Times New Roman" pitchFamily="18" charset="0"/>
                <a:cs typeface="Times New Roman" pitchFamily="18" charset="0"/>
              </a:rPr>
              <a:t>знаний о происхождении бумаги; понимания значимости в жизни людей, бережного отношения к ней;</a:t>
            </a:r>
          </a:p>
          <a:p>
            <a:pPr marL="64008" indent="0" eaLnBrk="1" fontAlgn="auto" hangingPunct="1">
              <a:spcAft>
                <a:spcPts val="0"/>
              </a:spcAft>
              <a:buFont typeface="Wingdings 2"/>
              <a:buChar char=""/>
              <a:defRPr/>
            </a:pPr>
            <a:r>
              <a:rPr lang="ru-RU" sz="1600" dirty="0">
                <a:latin typeface="Times New Roman" pitchFamily="18" charset="0"/>
                <a:cs typeface="Times New Roman" pitchFamily="18" charset="0"/>
              </a:rPr>
              <a:t>выявление технических навыков и умений в процессе </a:t>
            </a:r>
            <a:r>
              <a:rPr lang="ru-RU" sz="1600" dirty="0" smtClean="0">
                <a:latin typeface="Times New Roman" pitchFamily="18" charset="0"/>
                <a:cs typeface="Times New Roman" pitchFamily="18" charset="0"/>
              </a:rPr>
              <a:t>изучения различных техник работы с бумагой: «Аппликация», «</a:t>
            </a:r>
            <a:r>
              <a:rPr lang="ru-RU" sz="1600" dirty="0" err="1" smtClean="0">
                <a:latin typeface="Times New Roman" pitchFamily="18" charset="0"/>
                <a:cs typeface="Times New Roman" pitchFamily="18" charset="0"/>
              </a:rPr>
              <a:t>Квиллинг</a:t>
            </a:r>
            <a:r>
              <a:rPr lang="ru-RU" sz="1600" dirty="0" smtClean="0">
                <a:latin typeface="Times New Roman" pitchFamily="18" charset="0"/>
                <a:cs typeface="Times New Roman" pitchFamily="18" charset="0"/>
              </a:rPr>
              <a:t>», «Торцевание», «Скручивание» </a:t>
            </a:r>
          </a:p>
          <a:p>
            <a:pPr marL="64008" indent="0" eaLnBrk="1" fontAlgn="auto" hangingPunct="1">
              <a:spcAft>
                <a:spcPts val="0"/>
              </a:spcAft>
              <a:buFont typeface="Wingdings 2"/>
              <a:buChar char=""/>
              <a:defRPr/>
            </a:pPr>
            <a:r>
              <a:rPr lang="ru-RU" sz="1600" dirty="0" smtClean="0">
                <a:latin typeface="Times New Roman" pitchFamily="18" charset="0"/>
                <a:cs typeface="Times New Roman" pitchFamily="18" charset="0"/>
              </a:rPr>
              <a:t>формирование понимания необходимости соблюдения техники безопасности при работе с ножницами, клеем;</a:t>
            </a:r>
          </a:p>
          <a:p>
            <a:pPr marL="64008" indent="0" eaLnBrk="1" fontAlgn="auto" hangingPunct="1">
              <a:spcAft>
                <a:spcPts val="0"/>
              </a:spcAft>
              <a:buFont typeface="Wingdings 2"/>
              <a:buChar char=""/>
              <a:defRPr/>
            </a:pPr>
            <a:r>
              <a:rPr lang="ru-RU" sz="1600" dirty="0" smtClean="0">
                <a:latin typeface="Times New Roman" pitchFamily="18" charset="0"/>
                <a:cs typeface="Times New Roman" pitchFamily="18" charset="0"/>
              </a:rPr>
              <a:t>формирование у ребенка такие качества, как целеустремленность, настойчивость, доводить начатое дело до конца;</a:t>
            </a:r>
          </a:p>
          <a:p>
            <a:pPr marL="64008" indent="0" eaLnBrk="1" fontAlgn="auto" hangingPunct="1">
              <a:spcAft>
                <a:spcPts val="0"/>
              </a:spcAft>
              <a:buFont typeface="Wingdings 2"/>
              <a:buChar char=""/>
              <a:defRPr/>
            </a:pPr>
            <a:r>
              <a:rPr lang="ru-RU" sz="1600" dirty="0" smtClean="0">
                <a:latin typeface="Times New Roman" pitchFamily="18" charset="0"/>
                <a:cs typeface="Times New Roman" pitchFamily="18" charset="0"/>
              </a:rPr>
              <a:t>развитие творческих способностей на основе участия в проектной деятельности;</a:t>
            </a:r>
          </a:p>
          <a:p>
            <a:pPr marL="64008" indent="0" eaLnBrk="1" fontAlgn="auto" hangingPunct="1">
              <a:spcAft>
                <a:spcPts val="0"/>
              </a:spcAft>
              <a:buFont typeface="Wingdings 2"/>
              <a:buChar char=""/>
              <a:defRPr/>
            </a:pPr>
            <a:r>
              <a:rPr lang="ru-RU" sz="1600" dirty="0" smtClean="0">
                <a:latin typeface="Times New Roman" pitchFamily="18" charset="0"/>
                <a:cs typeface="Times New Roman" pitchFamily="18" charset="0"/>
              </a:rPr>
              <a:t> развитие эстетического вкуса учащихся.</a:t>
            </a:r>
          </a:p>
          <a:p>
            <a:pPr marL="274320" indent="-274320" eaLnBrk="1" fontAlgn="auto" hangingPunct="1">
              <a:lnSpc>
                <a:spcPct val="80000"/>
              </a:lnSpc>
              <a:spcAft>
                <a:spcPts val="0"/>
              </a:spcAft>
              <a:buFont typeface="Wingdings 2"/>
              <a:buChar char=""/>
              <a:defRPr/>
            </a:pPr>
            <a:endParaRPr lang="ru-RU" sz="1600" b="1" dirty="0">
              <a:latin typeface="Times New Roman" pitchFamily="18" charset="0"/>
              <a:cs typeface="Times New Roman" pitchFamily="18" charset="0"/>
            </a:endParaRPr>
          </a:p>
          <a:p>
            <a:pPr marL="274320" indent="-274320" eaLnBrk="1" fontAlgn="auto" hangingPunct="1">
              <a:lnSpc>
                <a:spcPct val="80000"/>
              </a:lnSpc>
              <a:spcAft>
                <a:spcPts val="0"/>
              </a:spcAft>
              <a:buFontTx/>
              <a:buNone/>
              <a:defRPr/>
            </a:pPr>
            <a:endParaRPr lang="ru-RU" sz="1600" dirty="0">
              <a:latin typeface="Times New Roman" pitchFamily="18" charset="0"/>
            </a:endParaRPr>
          </a:p>
          <a:p>
            <a:pPr marL="274320" indent="-274320" eaLnBrk="1" fontAlgn="auto" hangingPunct="1">
              <a:lnSpc>
                <a:spcPct val="80000"/>
              </a:lnSpc>
              <a:spcAft>
                <a:spcPts val="0"/>
              </a:spcAft>
              <a:buFontTx/>
              <a:buNone/>
              <a:defRPr/>
            </a:pPr>
            <a:r>
              <a:rPr lang="ru-RU" sz="1600" b="1" dirty="0">
                <a:solidFill>
                  <a:schemeClr val="folHlink"/>
                </a:solidFill>
                <a:latin typeface="Times New Roman" pitchFamily="18" charset="0"/>
              </a:rPr>
              <a:t>Задачи проекта:</a:t>
            </a:r>
          </a:p>
          <a:p>
            <a:pPr marL="274320" indent="-274320" eaLnBrk="1" fontAlgn="auto" hangingPunct="1">
              <a:lnSpc>
                <a:spcPct val="80000"/>
              </a:lnSpc>
              <a:spcAft>
                <a:spcPts val="0"/>
              </a:spcAft>
              <a:buFontTx/>
              <a:buNone/>
              <a:defRPr/>
            </a:pPr>
            <a:endParaRPr lang="ru-RU" sz="1600" b="1" dirty="0">
              <a:solidFill>
                <a:schemeClr val="folHlink"/>
              </a:solidFill>
              <a:latin typeface="Times New Roman" pitchFamily="18" charset="0"/>
            </a:endParaRPr>
          </a:p>
          <a:p>
            <a:pPr marL="274320" indent="-274320" eaLnBrk="1" fontAlgn="auto" hangingPunct="1">
              <a:lnSpc>
                <a:spcPct val="80000"/>
              </a:lnSpc>
              <a:spcAft>
                <a:spcPts val="0"/>
              </a:spcAft>
              <a:buFont typeface="Wingdings 2"/>
              <a:buChar char=""/>
              <a:defRPr/>
            </a:pPr>
            <a:r>
              <a:rPr lang="ru-RU" sz="1600" dirty="0">
                <a:latin typeface="Times New Roman" pitchFamily="18" charset="0"/>
              </a:rPr>
              <a:t>формировать у детей </a:t>
            </a:r>
            <a:r>
              <a:rPr lang="ru-RU" sz="1600" dirty="0" smtClean="0">
                <a:latin typeface="Times New Roman" pitchFamily="18" charset="0"/>
              </a:rPr>
              <a:t>7 </a:t>
            </a:r>
            <a:r>
              <a:rPr lang="ru-RU" sz="1600" dirty="0">
                <a:latin typeface="Times New Roman" pitchFamily="18" charset="0"/>
              </a:rPr>
              <a:t>– </a:t>
            </a:r>
            <a:r>
              <a:rPr lang="ru-RU" sz="1600" dirty="0" smtClean="0">
                <a:latin typeface="Times New Roman" pitchFamily="18" charset="0"/>
              </a:rPr>
              <a:t>10 лет представления </a:t>
            </a:r>
            <a:r>
              <a:rPr lang="ru-RU" sz="1600" dirty="0">
                <a:latin typeface="Times New Roman" pitchFamily="18" charset="0"/>
              </a:rPr>
              <a:t>о бумаге;</a:t>
            </a:r>
            <a:endParaRPr lang="en-US" sz="1600" dirty="0">
              <a:latin typeface="Times New Roman" pitchFamily="18" charset="0"/>
            </a:endParaRPr>
          </a:p>
          <a:p>
            <a:pPr marL="274320" indent="-274320" eaLnBrk="1" fontAlgn="auto" hangingPunct="1">
              <a:lnSpc>
                <a:spcPct val="80000"/>
              </a:lnSpc>
              <a:spcAft>
                <a:spcPts val="0"/>
              </a:spcAft>
              <a:buFont typeface="Wingdings 2"/>
              <a:buChar char=""/>
              <a:defRPr/>
            </a:pPr>
            <a:r>
              <a:rPr lang="ru-RU" sz="1600" dirty="0">
                <a:latin typeface="Times New Roman" pitchFamily="18" charset="0"/>
              </a:rPr>
              <a:t>расширять знания о значении бумаги в жизни человека;</a:t>
            </a:r>
            <a:endParaRPr lang="en-US" sz="1600" dirty="0">
              <a:latin typeface="Times New Roman" pitchFamily="18" charset="0"/>
            </a:endParaRPr>
          </a:p>
          <a:p>
            <a:pPr marL="274320" indent="-274320" eaLnBrk="1" fontAlgn="auto" hangingPunct="1">
              <a:lnSpc>
                <a:spcPct val="80000"/>
              </a:lnSpc>
              <a:spcAft>
                <a:spcPts val="0"/>
              </a:spcAft>
              <a:buFont typeface="Wingdings 2"/>
              <a:buChar char=""/>
              <a:defRPr/>
            </a:pPr>
            <a:r>
              <a:rPr lang="ru-RU" sz="1600" dirty="0">
                <a:latin typeface="Times New Roman" pitchFamily="18" charset="0"/>
              </a:rPr>
              <a:t>развивать творческие способности </a:t>
            </a:r>
            <a:r>
              <a:rPr lang="ru-RU" sz="1600" dirty="0" smtClean="0">
                <a:latin typeface="Times New Roman" pitchFamily="18" charset="0"/>
              </a:rPr>
              <a:t>школьников</a:t>
            </a:r>
            <a:r>
              <a:rPr lang="ru-RU" sz="1600" dirty="0">
                <a:latin typeface="Times New Roman" pitchFamily="18" charset="0"/>
              </a:rPr>
              <a:t>;</a:t>
            </a:r>
            <a:endParaRPr lang="en-US" sz="1600" dirty="0">
              <a:latin typeface="Times New Roman" pitchFamily="18" charset="0"/>
            </a:endParaRPr>
          </a:p>
          <a:p>
            <a:pPr marL="274320" indent="-274320" eaLnBrk="1" fontAlgn="auto" hangingPunct="1">
              <a:lnSpc>
                <a:spcPct val="80000"/>
              </a:lnSpc>
              <a:spcAft>
                <a:spcPts val="0"/>
              </a:spcAft>
              <a:buFont typeface="Wingdings 2"/>
              <a:buChar char=""/>
              <a:defRPr/>
            </a:pPr>
            <a:r>
              <a:rPr lang="ru-RU" sz="1600" dirty="0">
                <a:latin typeface="Times New Roman" pitchFamily="18" charset="0"/>
              </a:rPr>
              <a:t>активизировать и обогащать словарь детей;</a:t>
            </a:r>
            <a:endParaRPr lang="en-US" sz="1600" dirty="0">
              <a:latin typeface="Times New Roman" pitchFamily="18" charset="0"/>
            </a:endParaRPr>
          </a:p>
          <a:p>
            <a:pPr marL="274320" indent="-274320" eaLnBrk="1" fontAlgn="auto" hangingPunct="1">
              <a:lnSpc>
                <a:spcPct val="80000"/>
              </a:lnSpc>
              <a:spcAft>
                <a:spcPts val="0"/>
              </a:spcAft>
              <a:buFont typeface="Wingdings 2"/>
              <a:buChar char=""/>
              <a:defRPr/>
            </a:pPr>
            <a:r>
              <a:rPr lang="ru-RU" sz="1600" dirty="0" smtClean="0">
                <a:latin typeface="Times New Roman" pitchFamily="18" charset="0"/>
              </a:rPr>
              <a:t>воспитывать </a:t>
            </a:r>
            <a:r>
              <a:rPr lang="ru-RU" sz="1600" dirty="0">
                <a:latin typeface="Times New Roman" pitchFamily="18" charset="0"/>
              </a:rPr>
              <a:t>любознательность, инициативность, интерес </a:t>
            </a:r>
            <a:r>
              <a:rPr lang="ru-RU" sz="1600" dirty="0" smtClean="0">
                <a:latin typeface="Times New Roman" pitchFamily="18" charset="0"/>
              </a:rPr>
              <a:t>к различным техникам работы с бумагой, </a:t>
            </a:r>
            <a:r>
              <a:rPr lang="ru-RU" sz="1600" dirty="0">
                <a:latin typeface="Times New Roman" pitchFamily="18" charset="0"/>
              </a:rPr>
              <a:t>самостоятельность, активность, уверенность в себе.</a:t>
            </a:r>
            <a:endParaRPr lang="en-US" sz="1600" dirty="0">
              <a:latin typeface="Times New Roman" pitchFamily="18" charset="0"/>
            </a:endParaRPr>
          </a:p>
          <a:p>
            <a:pPr marL="274320" indent="-274320" eaLnBrk="1" fontAlgn="auto" hangingPunct="1">
              <a:lnSpc>
                <a:spcPct val="80000"/>
              </a:lnSpc>
              <a:spcAft>
                <a:spcPts val="0"/>
              </a:spcAft>
              <a:buFont typeface="Wingdings 2"/>
              <a:buChar char=""/>
              <a:defRPr/>
            </a:pPr>
            <a:r>
              <a:rPr lang="ru-RU" sz="1600" dirty="0">
                <a:latin typeface="Times New Roman" pitchFamily="18" charset="0"/>
              </a:rPr>
              <a:t>обучать техническим навыкам (обрывание, </a:t>
            </a:r>
            <a:r>
              <a:rPr lang="ru-RU" sz="1600" dirty="0" err="1">
                <a:latin typeface="Times New Roman" pitchFamily="18" charset="0"/>
              </a:rPr>
              <a:t>сминание</a:t>
            </a:r>
            <a:r>
              <a:rPr lang="ru-RU" sz="1600" dirty="0">
                <a:latin typeface="Times New Roman" pitchFamily="18" charset="0"/>
              </a:rPr>
              <a:t>, скатывание, скручивание и складывания бумаги);</a:t>
            </a:r>
          </a:p>
          <a:p>
            <a:pPr marL="274320" indent="-274320" eaLnBrk="1" fontAlgn="auto" hangingPunct="1">
              <a:lnSpc>
                <a:spcPct val="80000"/>
              </a:lnSpc>
              <a:spcAft>
                <a:spcPts val="0"/>
              </a:spcAft>
              <a:buFont typeface="Wingdings 2"/>
              <a:buChar char=""/>
              <a:defRPr/>
            </a:pPr>
            <a:r>
              <a:rPr lang="ru-RU" sz="1600" dirty="0">
                <a:latin typeface="Times New Roman" pitchFamily="18" charset="0"/>
              </a:rPr>
              <a:t>синхронизировать, координировать работу обеих рук и глаз.</a:t>
            </a:r>
          </a:p>
          <a:p>
            <a:pPr marL="274320" indent="-274320" eaLnBrk="1" fontAlgn="auto" hangingPunct="1">
              <a:lnSpc>
                <a:spcPct val="80000"/>
              </a:lnSpc>
              <a:spcAft>
                <a:spcPts val="0"/>
              </a:spcAft>
              <a:buFontTx/>
              <a:buNone/>
              <a:defRPr/>
            </a:pPr>
            <a:r>
              <a:rPr lang="ru-RU" sz="800" dirty="0"/>
              <a:t/>
            </a:r>
            <a:br>
              <a:rPr lang="ru-RU" sz="800" dirty="0"/>
            </a:br>
            <a:endParaRPr lang="ru-RU" sz="900" dirty="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ru-RU" sz="3600">
                <a:solidFill>
                  <a:schemeClr val="folHlink"/>
                </a:solidFill>
                <a:latin typeface="Times New Roman" pitchFamily="18" charset="0"/>
              </a:rPr>
              <a:t>Предполагаемый результат:</a:t>
            </a:r>
          </a:p>
        </p:txBody>
      </p:sp>
      <p:sp>
        <p:nvSpPr>
          <p:cNvPr id="11267" name="Rectangle 3"/>
          <p:cNvSpPr>
            <a:spLocks noGrp="1" noChangeArrowheads="1"/>
          </p:cNvSpPr>
          <p:nvPr>
            <p:ph idx="1"/>
          </p:nvPr>
        </p:nvSpPr>
        <p:spPr>
          <a:xfrm>
            <a:off x="685800" y="2133600"/>
            <a:ext cx="7696200" cy="3352800"/>
          </a:xfrm>
        </p:spPr>
        <p:txBody>
          <a:bodyPr/>
          <a:lstStyle/>
          <a:p>
            <a:pPr eaLnBrk="1" hangingPunct="1">
              <a:lnSpc>
                <a:spcPct val="80000"/>
              </a:lnSpc>
            </a:pPr>
            <a:r>
              <a:rPr lang="ru-RU" altLang="ru-RU" sz="2000" smtClean="0">
                <a:latin typeface="Times New Roman" panose="02020603050405020304" pitchFamily="18" charset="0"/>
              </a:rPr>
              <a:t>сформирован интерес к искусству аппликации;</a:t>
            </a:r>
          </a:p>
          <a:p>
            <a:pPr eaLnBrk="1" hangingPunct="1">
              <a:lnSpc>
                <a:spcPct val="80000"/>
              </a:lnSpc>
            </a:pPr>
            <a:r>
              <a:rPr lang="ru-RU" altLang="ru-RU" sz="2000" smtClean="0">
                <a:latin typeface="Times New Roman" panose="02020603050405020304" pitchFamily="18" charset="0"/>
              </a:rPr>
              <a:t>умение вырезать круглые и овальные формы;</a:t>
            </a:r>
          </a:p>
          <a:p>
            <a:pPr eaLnBrk="1" hangingPunct="1">
              <a:lnSpc>
                <a:spcPct val="80000"/>
              </a:lnSpc>
            </a:pPr>
            <a:r>
              <a:rPr lang="ru-RU" altLang="ru-RU" sz="2000" smtClean="0">
                <a:latin typeface="Times New Roman" panose="02020603050405020304" pitchFamily="18" charset="0"/>
              </a:rPr>
              <a:t>умение преобразовывать одни геометрические фигуры в другие ( квадрат – в 2-4 треугольника, прямоугольник в полоски, квадраты или маленькие прямоугольники);</a:t>
            </a:r>
          </a:p>
          <a:p>
            <a:pPr eaLnBrk="1" hangingPunct="1">
              <a:lnSpc>
                <a:spcPct val="80000"/>
              </a:lnSpc>
            </a:pPr>
            <a:r>
              <a:rPr lang="ru-RU" altLang="ru-RU" sz="2000" smtClean="0">
                <a:latin typeface="Times New Roman" panose="02020603050405020304" pitchFamily="18" charset="0"/>
              </a:rPr>
              <a:t>умение вырезать одинаковые детали из бумаги, сложенной гармошкой;</a:t>
            </a:r>
          </a:p>
          <a:p>
            <a:pPr eaLnBrk="1" hangingPunct="1">
              <a:lnSpc>
                <a:spcPct val="80000"/>
              </a:lnSpc>
            </a:pPr>
            <a:r>
              <a:rPr lang="ru-RU" altLang="ru-RU" sz="2000" smtClean="0">
                <a:latin typeface="Times New Roman" panose="02020603050405020304" pitchFamily="18" charset="0"/>
              </a:rPr>
              <a:t>умение создавать предметные и сюжетные композиции;</a:t>
            </a:r>
          </a:p>
          <a:p>
            <a:pPr eaLnBrk="1" hangingPunct="1">
              <a:lnSpc>
                <a:spcPct val="80000"/>
              </a:lnSpc>
            </a:pPr>
            <a:r>
              <a:rPr lang="ru-RU" altLang="ru-RU" sz="2000" smtClean="0">
                <a:latin typeface="Times New Roman" panose="02020603050405020304" pitchFamily="18" charset="0"/>
              </a:rPr>
              <a:t>умение создавать объемные предметы.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6870700" cy="990600"/>
          </a:xfrm>
        </p:spPr>
        <p:txBody>
          <a:bodyPr>
            <a:normAutofit fontScale="90000"/>
          </a:bodyPr>
          <a:lstStyle/>
          <a:p>
            <a:pPr eaLnBrk="1" fontAlgn="auto" hangingPunct="1">
              <a:spcAft>
                <a:spcPts val="0"/>
              </a:spcAft>
              <a:defRPr/>
            </a:pPr>
            <a:r>
              <a:rPr lang="ru-RU" sz="3600">
                <a:solidFill>
                  <a:schemeClr val="folHlink"/>
                </a:solidFill>
                <a:latin typeface="Times New Roman" pitchFamily="18" charset="0"/>
              </a:rPr>
              <a:t>Этапы реализации проекта:</a:t>
            </a:r>
          </a:p>
        </p:txBody>
      </p:sp>
      <p:sp>
        <p:nvSpPr>
          <p:cNvPr id="12291" name="Rectangle 3"/>
          <p:cNvSpPr>
            <a:spLocks noGrp="1" noChangeArrowheads="1"/>
          </p:cNvSpPr>
          <p:nvPr>
            <p:ph idx="1"/>
          </p:nvPr>
        </p:nvSpPr>
        <p:spPr>
          <a:xfrm>
            <a:off x="685800" y="1524000"/>
            <a:ext cx="7696200" cy="4419600"/>
          </a:xfrm>
        </p:spPr>
        <p:txBody>
          <a:bodyPr/>
          <a:lstStyle/>
          <a:p>
            <a:pPr eaLnBrk="1" hangingPunct="1">
              <a:lnSpc>
                <a:spcPct val="80000"/>
              </a:lnSpc>
              <a:buFontTx/>
              <a:buNone/>
            </a:pPr>
            <a:r>
              <a:rPr lang="ru-RU" altLang="ru-RU" sz="2000" b="1" i="1" u="sng" smtClean="0"/>
              <a:t>Подготовительный этап</a:t>
            </a:r>
            <a:endParaRPr lang="ru-RU" altLang="ru-RU" sz="2000" i="1" smtClean="0"/>
          </a:p>
          <a:p>
            <a:pPr eaLnBrk="1" hangingPunct="1">
              <a:lnSpc>
                <a:spcPct val="80000"/>
              </a:lnSpc>
            </a:pPr>
            <a:r>
              <a:rPr lang="ru-RU" altLang="ru-RU" sz="2000" i="1" smtClean="0"/>
              <a:t>Составление перспективного плана работы по реализации проекта.</a:t>
            </a:r>
          </a:p>
          <a:p>
            <a:pPr eaLnBrk="1" hangingPunct="1">
              <a:lnSpc>
                <a:spcPct val="80000"/>
              </a:lnSpc>
            </a:pPr>
            <a:r>
              <a:rPr lang="ru-RU" altLang="ru-RU" sz="2000" i="1" smtClean="0"/>
              <a:t>Разработка критериев оценивания умений и навыков детей.</a:t>
            </a:r>
            <a:endParaRPr lang="ru-RU" altLang="ru-RU" sz="2000" u="sng" smtClean="0"/>
          </a:p>
          <a:p>
            <a:pPr eaLnBrk="1" hangingPunct="1">
              <a:lnSpc>
                <a:spcPct val="80000"/>
              </a:lnSpc>
              <a:buFontTx/>
              <a:buNone/>
            </a:pPr>
            <a:r>
              <a:rPr lang="ru-RU" altLang="ru-RU" sz="2000" u="sng" smtClean="0"/>
              <a:t> </a:t>
            </a:r>
            <a:r>
              <a:rPr lang="ru-RU" altLang="ru-RU" sz="2000" b="1" i="1" u="sng" smtClean="0"/>
              <a:t>Основной этап</a:t>
            </a:r>
            <a:endParaRPr lang="ru-RU" altLang="ru-RU" sz="2000" i="1" smtClean="0"/>
          </a:p>
          <a:p>
            <a:pPr eaLnBrk="1" hangingPunct="1">
              <a:lnSpc>
                <a:spcPct val="80000"/>
              </a:lnSpc>
            </a:pPr>
            <a:r>
              <a:rPr lang="ru-RU" altLang="ru-RU" sz="2000" i="1" smtClean="0"/>
              <a:t>Планирование работы. </a:t>
            </a:r>
          </a:p>
          <a:p>
            <a:pPr eaLnBrk="1" hangingPunct="1">
              <a:lnSpc>
                <a:spcPct val="80000"/>
              </a:lnSpc>
            </a:pPr>
            <a:r>
              <a:rPr lang="ru-RU" altLang="ru-RU" sz="2000" i="1" smtClean="0"/>
              <a:t>Формирование тем для занятий. </a:t>
            </a:r>
          </a:p>
          <a:p>
            <a:pPr eaLnBrk="1" hangingPunct="1">
              <a:lnSpc>
                <a:spcPct val="80000"/>
              </a:lnSpc>
            </a:pPr>
            <a:r>
              <a:rPr lang="ru-RU" altLang="ru-RU" sz="2000" i="1" smtClean="0"/>
              <a:t>Проведение занятий.</a:t>
            </a:r>
            <a:endParaRPr lang="ru-RU" altLang="ru-RU" sz="2000" u="sng" smtClean="0"/>
          </a:p>
          <a:p>
            <a:pPr eaLnBrk="1" hangingPunct="1">
              <a:lnSpc>
                <a:spcPct val="80000"/>
              </a:lnSpc>
              <a:buFontTx/>
              <a:buNone/>
            </a:pPr>
            <a:r>
              <a:rPr lang="ru-RU" altLang="ru-RU" sz="2000" b="1" i="1" u="sng" smtClean="0"/>
              <a:t>Заключительный этап</a:t>
            </a:r>
            <a:endParaRPr lang="en-US" altLang="ru-RU" sz="2000" b="1" i="1" u="sng" smtClean="0"/>
          </a:p>
          <a:p>
            <a:pPr eaLnBrk="1" hangingPunct="1">
              <a:lnSpc>
                <a:spcPct val="80000"/>
              </a:lnSpc>
            </a:pPr>
            <a:r>
              <a:rPr lang="ru-RU" altLang="ru-RU" sz="2000" i="1" smtClean="0"/>
              <a:t>Выставки детских работ.</a:t>
            </a:r>
          </a:p>
          <a:p>
            <a:pPr eaLnBrk="1" hangingPunct="1">
              <a:lnSpc>
                <a:spcPct val="80000"/>
              </a:lnSpc>
            </a:pPr>
            <a:r>
              <a:rPr lang="ru-RU" altLang="ru-RU" sz="2000" i="1" smtClean="0"/>
              <a:t>Выставки совместных работ детей и родителей.</a:t>
            </a:r>
          </a:p>
          <a:p>
            <a:pPr eaLnBrk="1" hangingPunct="1">
              <a:lnSpc>
                <a:spcPct val="80000"/>
              </a:lnSpc>
            </a:pPr>
            <a:r>
              <a:rPr lang="ru-RU" altLang="ru-RU" sz="2000" i="1" smtClean="0"/>
              <a:t>Фото – выставки «Талантливые ручки».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ru-RU" sz="3600">
                <a:solidFill>
                  <a:schemeClr val="folHlink"/>
                </a:solidFill>
                <a:latin typeface="Times New Roman" pitchFamily="18" charset="0"/>
              </a:rPr>
              <a:t>Оборудование:</a:t>
            </a:r>
          </a:p>
        </p:txBody>
      </p:sp>
      <p:sp>
        <p:nvSpPr>
          <p:cNvPr id="13315" name="Rectangle 3"/>
          <p:cNvSpPr>
            <a:spLocks noGrp="1" noChangeArrowheads="1"/>
          </p:cNvSpPr>
          <p:nvPr>
            <p:ph idx="1"/>
          </p:nvPr>
        </p:nvSpPr>
        <p:spPr/>
        <p:txBody>
          <a:bodyPr/>
          <a:lstStyle/>
          <a:p>
            <a:pPr eaLnBrk="1" hangingPunct="1">
              <a:lnSpc>
                <a:spcPct val="80000"/>
              </a:lnSpc>
            </a:pPr>
            <a:r>
              <a:rPr lang="ru-RU" altLang="ru-RU" sz="1600" smtClean="0">
                <a:latin typeface="Times New Roman" panose="02020603050405020304" pitchFamily="18" charset="0"/>
              </a:rPr>
              <a:t>цветная бумага;</a:t>
            </a:r>
          </a:p>
          <a:p>
            <a:pPr eaLnBrk="1" hangingPunct="1">
              <a:lnSpc>
                <a:spcPct val="80000"/>
              </a:lnSpc>
            </a:pPr>
            <a:r>
              <a:rPr lang="ru-RU" altLang="ru-RU" sz="1600" smtClean="0">
                <a:latin typeface="Times New Roman" panose="02020603050405020304" pitchFamily="18" charset="0"/>
              </a:rPr>
              <a:t>цветная двухсторонняя бумага;</a:t>
            </a:r>
          </a:p>
          <a:p>
            <a:pPr eaLnBrk="1" hangingPunct="1">
              <a:lnSpc>
                <a:spcPct val="80000"/>
              </a:lnSpc>
            </a:pPr>
            <a:r>
              <a:rPr lang="ru-RU" altLang="ru-RU" sz="1600" smtClean="0">
                <a:latin typeface="Times New Roman" panose="02020603050405020304" pitchFamily="18" charset="0"/>
              </a:rPr>
              <a:t>гофрированная бумага;</a:t>
            </a:r>
          </a:p>
          <a:p>
            <a:pPr eaLnBrk="1" hangingPunct="1">
              <a:lnSpc>
                <a:spcPct val="80000"/>
              </a:lnSpc>
            </a:pPr>
            <a:r>
              <a:rPr lang="ru-RU" altLang="ru-RU" sz="1600" smtClean="0">
                <a:latin typeface="Times New Roman" panose="02020603050405020304" pitchFamily="18" charset="0"/>
              </a:rPr>
              <a:t>бархатная бумага;</a:t>
            </a:r>
          </a:p>
          <a:p>
            <a:pPr eaLnBrk="1" hangingPunct="1">
              <a:lnSpc>
                <a:spcPct val="80000"/>
              </a:lnSpc>
            </a:pPr>
            <a:r>
              <a:rPr lang="ru-RU" altLang="ru-RU" sz="1600" smtClean="0">
                <a:latin typeface="Times New Roman" panose="02020603050405020304" pitchFamily="18" charset="0"/>
              </a:rPr>
              <a:t>цветные салфетки;</a:t>
            </a:r>
          </a:p>
          <a:p>
            <a:pPr eaLnBrk="1" hangingPunct="1">
              <a:lnSpc>
                <a:spcPct val="80000"/>
              </a:lnSpc>
            </a:pPr>
            <a:r>
              <a:rPr lang="ru-RU" altLang="ru-RU" sz="1600" smtClean="0">
                <a:latin typeface="Times New Roman" panose="02020603050405020304" pitchFamily="18" charset="0"/>
              </a:rPr>
              <a:t>листы альбомной бумаги;</a:t>
            </a:r>
          </a:p>
          <a:p>
            <a:pPr eaLnBrk="1" hangingPunct="1">
              <a:lnSpc>
                <a:spcPct val="80000"/>
              </a:lnSpc>
            </a:pPr>
            <a:r>
              <a:rPr lang="ru-RU" altLang="ru-RU" sz="1600" smtClean="0">
                <a:latin typeface="Times New Roman" panose="02020603050405020304" pitchFamily="18" charset="0"/>
              </a:rPr>
              <a:t>цветной картон;</a:t>
            </a:r>
          </a:p>
          <a:p>
            <a:pPr eaLnBrk="1" hangingPunct="1">
              <a:lnSpc>
                <a:spcPct val="80000"/>
              </a:lnSpc>
            </a:pPr>
            <a:r>
              <a:rPr lang="ru-RU" altLang="ru-RU" sz="1600" smtClean="0">
                <a:latin typeface="Times New Roman" panose="02020603050405020304" pitchFamily="18" charset="0"/>
              </a:rPr>
              <a:t>ножницы с тупыми концами;</a:t>
            </a:r>
          </a:p>
          <a:p>
            <a:pPr eaLnBrk="1" hangingPunct="1">
              <a:lnSpc>
                <a:spcPct val="80000"/>
              </a:lnSpc>
            </a:pPr>
            <a:r>
              <a:rPr lang="ru-RU" altLang="ru-RU" sz="1600" smtClean="0">
                <a:latin typeface="Times New Roman" panose="02020603050405020304" pitchFamily="18" charset="0"/>
              </a:rPr>
              <a:t>клей ПВА;</a:t>
            </a:r>
          </a:p>
          <a:p>
            <a:pPr eaLnBrk="1" hangingPunct="1">
              <a:lnSpc>
                <a:spcPct val="80000"/>
              </a:lnSpc>
            </a:pPr>
            <a:r>
              <a:rPr lang="ru-RU" altLang="ru-RU" sz="1600" smtClean="0">
                <a:latin typeface="Times New Roman" panose="02020603050405020304" pitchFamily="18" charset="0"/>
              </a:rPr>
              <a:t>клеенка;</a:t>
            </a:r>
          </a:p>
          <a:p>
            <a:pPr eaLnBrk="1" hangingPunct="1">
              <a:lnSpc>
                <a:spcPct val="80000"/>
              </a:lnSpc>
            </a:pPr>
            <a:r>
              <a:rPr lang="ru-RU" altLang="ru-RU" sz="1600" smtClean="0">
                <a:latin typeface="Times New Roman" panose="02020603050405020304" pitchFamily="18" charset="0"/>
              </a:rPr>
              <a:t>тряпочка;</a:t>
            </a:r>
          </a:p>
          <a:p>
            <a:pPr eaLnBrk="1" hangingPunct="1">
              <a:lnSpc>
                <a:spcPct val="80000"/>
              </a:lnSpc>
            </a:pPr>
            <a:r>
              <a:rPr lang="ru-RU" altLang="ru-RU" sz="1600" smtClean="0">
                <a:latin typeface="Times New Roman" panose="02020603050405020304" pitchFamily="18" charset="0"/>
              </a:rPr>
              <a:t>кисточка.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143000"/>
          </a:xfrm>
        </p:spPr>
        <p:txBody>
          <a:bodyPr>
            <a:normAutofit fontScale="90000"/>
          </a:bodyPr>
          <a:lstStyle/>
          <a:p>
            <a:pPr algn="ctr" eaLnBrk="1" fontAlgn="auto" hangingPunct="1">
              <a:spcAft>
                <a:spcPts val="0"/>
              </a:spcAft>
              <a:defRPr/>
            </a:pPr>
            <a:r>
              <a:rPr lang="ru-RU" dirty="0" smtClean="0"/>
              <a:t>Реализация проекта</a:t>
            </a:r>
            <a:br>
              <a:rPr lang="ru-RU" dirty="0" smtClean="0"/>
            </a:br>
            <a:endParaRPr lang="ru-RU" dirty="0"/>
          </a:p>
        </p:txBody>
      </p:sp>
      <p:graphicFrame>
        <p:nvGraphicFramePr>
          <p:cNvPr id="5" name="Таблица 4"/>
          <p:cNvGraphicFramePr>
            <a:graphicFrameLocks noGrp="1"/>
          </p:cNvGraphicFramePr>
          <p:nvPr/>
        </p:nvGraphicFramePr>
        <p:xfrm>
          <a:off x="0" y="1066800"/>
          <a:ext cx="9144000" cy="6731000"/>
        </p:xfrm>
        <a:graphic>
          <a:graphicData uri="http://schemas.openxmlformats.org/drawingml/2006/table">
            <a:tbl>
              <a:tblPr firstRow="1" bandRow="1">
                <a:tableStyleId>{5C22544A-7EE6-4342-B048-85BDC9FD1C3A}</a:tableStyleId>
              </a:tblPr>
              <a:tblGrid>
                <a:gridCol w="4140679">
                  <a:extLst>
                    <a:ext uri="{9D8B030D-6E8A-4147-A177-3AD203B41FA5}">
                      <a16:colId xmlns:a16="http://schemas.microsoft.com/office/drawing/2014/main" val="20000"/>
                    </a:ext>
                  </a:extLst>
                </a:gridCol>
                <a:gridCol w="5003321">
                  <a:extLst>
                    <a:ext uri="{9D8B030D-6E8A-4147-A177-3AD203B41FA5}">
                      <a16:colId xmlns:a16="http://schemas.microsoft.com/office/drawing/2014/main" val="20001"/>
                    </a:ext>
                  </a:extLst>
                </a:gridCol>
              </a:tblGrid>
              <a:tr h="6400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t>Раздел программы  </a:t>
                      </a:r>
                    </a:p>
                    <a:p>
                      <a:endParaRPr lang="ru-RU" sz="1800" dirty="0"/>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Формы и методы работы </a:t>
                      </a:r>
                    </a:p>
                    <a:p>
                      <a:pPr algn="ctr"/>
                      <a:endParaRPr lang="ru-RU" sz="1800" dirty="0"/>
                    </a:p>
                  </a:txBody>
                  <a:tcPr marT="45719" marB="45719"/>
                </a:tc>
                <a:extLst>
                  <a:ext uri="{0D108BD9-81ED-4DB2-BD59-A6C34878D82A}">
                    <a16:rowId xmlns:a16="http://schemas.microsoft.com/office/drawing/2014/main" val="10000"/>
                  </a:ext>
                </a:extLst>
              </a:tr>
              <a:tr h="1737319">
                <a:tc>
                  <a:txBody>
                    <a:bodyPr/>
                    <a:lstStyle/>
                    <a:p>
                      <a:r>
                        <a:rPr lang="ru-RU" sz="1800" dirty="0" smtClean="0"/>
                        <a:t>Познавательно-речевая</a:t>
                      </a:r>
                      <a:r>
                        <a:rPr lang="ru-RU" sz="1800" baseline="0" dirty="0" smtClean="0"/>
                        <a:t> деятельность</a:t>
                      </a:r>
                      <a:endParaRPr lang="ru-RU" sz="1800" dirty="0"/>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Беседа «Волшебная бумага»(что это за материал, его свойства, из чего делают бумагу и что делают из бумаги). Загадки о бумаге. Просмотр мультфильма «</a:t>
                      </a:r>
                      <a:r>
                        <a:rPr lang="ru-RU" sz="1800" dirty="0" err="1" smtClean="0"/>
                        <a:t>Фиксики</a:t>
                      </a:r>
                      <a:r>
                        <a:rPr lang="ru-RU" sz="1800" dirty="0" smtClean="0"/>
                        <a:t>» (как получается бумага).  </a:t>
                      </a:r>
                    </a:p>
                    <a:p>
                      <a:endParaRPr lang="ru-RU" sz="1800" dirty="0"/>
                    </a:p>
                  </a:txBody>
                  <a:tcPr marT="45719" marB="45719"/>
                </a:tc>
                <a:extLst>
                  <a:ext uri="{0D108BD9-81ED-4DB2-BD59-A6C34878D82A}">
                    <a16:rowId xmlns:a16="http://schemas.microsoft.com/office/drawing/2014/main" val="10001"/>
                  </a:ext>
                </a:extLst>
              </a:tr>
              <a:tr h="640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Исследовательская деятельность  </a:t>
                      </a:r>
                    </a:p>
                    <a:p>
                      <a:endParaRPr lang="ru-RU" sz="1800" dirty="0"/>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Свойства бумаги </a:t>
                      </a:r>
                    </a:p>
                    <a:p>
                      <a:endParaRPr lang="ru-RU" sz="1800" dirty="0"/>
                    </a:p>
                  </a:txBody>
                  <a:tcPr marT="45719" marB="45719"/>
                </a:tc>
                <a:extLst>
                  <a:ext uri="{0D108BD9-81ED-4DB2-BD59-A6C34878D82A}">
                    <a16:rowId xmlns:a16="http://schemas.microsoft.com/office/drawing/2014/main" val="10002"/>
                  </a:ext>
                </a:extLst>
              </a:tr>
              <a:tr h="1856775">
                <a:tc>
                  <a:txBody>
                    <a:bodyPr/>
                    <a:lstStyle/>
                    <a:p>
                      <a:r>
                        <a:rPr lang="ru-RU" sz="1800" dirty="0" smtClean="0"/>
                        <a:t>Продуктивная деятельность </a:t>
                      </a:r>
                      <a:endParaRPr lang="ru-RU" sz="1800" dirty="0"/>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Поделки из цветной бумаги: открытка ко Дню Матери, </a:t>
                      </a:r>
                      <a:r>
                        <a:rPr lang="ru-RU" sz="1800" dirty="0" err="1" smtClean="0"/>
                        <a:t>Валентинки</a:t>
                      </a:r>
                      <a:r>
                        <a:rPr lang="ru-RU" sz="1800" dirty="0" smtClean="0"/>
                        <a:t>, «Подарок маме», плакаты «Новый</a:t>
                      </a:r>
                      <a:r>
                        <a:rPr lang="ru-RU" sz="1800" baseline="0" dirty="0" smtClean="0"/>
                        <a:t> год», «</a:t>
                      </a:r>
                      <a:r>
                        <a:rPr lang="ru-RU" sz="1800" baseline="0" dirty="0" err="1" smtClean="0"/>
                        <a:t>Смешарики</a:t>
                      </a:r>
                      <a:r>
                        <a:rPr lang="ru-RU" sz="1800" baseline="0" dirty="0" smtClean="0"/>
                        <a:t>», «День Защитника Отечества», </a:t>
                      </a:r>
                      <a:r>
                        <a:rPr lang="ru-RU" sz="1800" dirty="0" smtClean="0"/>
                        <a:t>«Лето». Изготовление атрибутов к празднику «Цветочные </a:t>
                      </a:r>
                      <a:r>
                        <a:rPr lang="ru-RU" sz="1800" dirty="0" err="1" smtClean="0"/>
                        <a:t>кусудамы</a:t>
                      </a:r>
                      <a:r>
                        <a:rPr lang="ru-RU" sz="1800" dirty="0" smtClean="0"/>
                        <a:t>»</a:t>
                      </a:r>
                    </a:p>
                  </a:txBody>
                  <a:tcPr marT="45719" marB="45719"/>
                </a:tc>
                <a:extLst>
                  <a:ext uri="{0D108BD9-81ED-4DB2-BD59-A6C34878D82A}">
                    <a16:rowId xmlns:a16="http://schemas.microsoft.com/office/drawing/2014/main" val="10003"/>
                  </a:ext>
                </a:extLst>
              </a:tr>
              <a:tr h="1856775">
                <a:tc>
                  <a:txBody>
                    <a:bodyPr/>
                    <a:lstStyle/>
                    <a:p>
                      <a:r>
                        <a:rPr lang="ru-RU" sz="1800" dirty="0" smtClean="0"/>
                        <a:t>Игровая деятельность </a:t>
                      </a:r>
                      <a:endParaRPr lang="ru-RU" sz="1800" dirty="0"/>
                    </a:p>
                  </a:txBody>
                  <a:tcPr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Игра на развитие воображения «Что и как можно сделать» </a:t>
                      </a:r>
                    </a:p>
                  </a:txBody>
                  <a:tcPr marT="45719" marB="45719"/>
                </a:tc>
                <a:extLst>
                  <a:ext uri="{0D108BD9-81ED-4DB2-BD59-A6C34878D82A}">
                    <a16:rowId xmlns:a16="http://schemas.microsoft.com/office/drawing/2014/main" val="10004"/>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277</TotalTime>
  <Words>715</Words>
  <Application>Microsoft Office PowerPoint</Application>
  <PresentationFormat>Экран (4:3)</PresentationFormat>
  <Paragraphs>107</Paragraphs>
  <Slides>22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22</vt:i4>
      </vt:variant>
    </vt:vector>
  </HeadingPairs>
  <TitlesOfParts>
    <vt:vector size="30" baseType="lpstr">
      <vt:lpstr>Comic Sans MS</vt:lpstr>
      <vt:lpstr>Arial</vt:lpstr>
      <vt:lpstr>Trebuchet MS</vt:lpstr>
      <vt:lpstr>Wingdings 2</vt:lpstr>
      <vt:lpstr>Wingdings</vt:lpstr>
      <vt:lpstr>Calibri</vt:lpstr>
      <vt:lpstr>Times New Roman</vt:lpstr>
      <vt:lpstr>Изящная</vt:lpstr>
      <vt:lpstr>Проект  «Бумажная симфония» </vt:lpstr>
      <vt:lpstr>Вид проекта:</vt:lpstr>
      <vt:lpstr>Участники проекта:</vt:lpstr>
      <vt:lpstr>Актуальность проекта:</vt:lpstr>
      <vt:lpstr>Презентация PowerPoint</vt:lpstr>
      <vt:lpstr>Предполагаемый результат:</vt:lpstr>
      <vt:lpstr>Этапы реализации проекта:</vt:lpstr>
      <vt:lpstr>Оборудование:</vt:lpstr>
      <vt:lpstr>Реализация проекта </vt:lpstr>
      <vt:lpstr>АППЛИКАЦИЯ – это вид творчества, когда на поверхность из одного материала наклеиваются кусочки другого материала, различающиеся по цвету или фактуре.  Аппликация из бумаги предполагает наклеивание разноцветных бумажных элементов на лист бумаги или картона (основу).</vt:lpstr>
      <vt:lpstr>Аппликация</vt:lpstr>
      <vt:lpstr>Аппликации в технике Квиллинг</vt:lpstr>
      <vt:lpstr>Аппликация в технике Квиллинг Коллективная работа</vt:lpstr>
      <vt:lpstr>Новогодний плакат в технике Квиллинг групповая работа</vt:lpstr>
      <vt:lpstr>плакат в технике торцевание ко дню защитника отечества групповая работа</vt:lpstr>
      <vt:lpstr>Плакат из гофрированной и бархатной бумаги ко дню защитника отечества групповая работа</vt:lpstr>
      <vt:lpstr>Объемная валентинка в технике Квиллинг индивидуальная работа</vt:lpstr>
      <vt:lpstr>Плакат из гофрированной  к 8 марта групповая работа</vt:lpstr>
      <vt:lpstr>Объемный Подарок маме к 8 марта в технике Квиллинг индивидуальная работа</vt:lpstr>
      <vt:lpstr>Плакат из гофрированной в технике скручивание  групповая работа</vt:lpstr>
      <vt:lpstr>Создание украшений для фойе в технике кусудама Индивидуальная работа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Екатерина Голуб</dc:creator>
  <cp:lastModifiedBy>Janzim</cp:lastModifiedBy>
  <cp:revision>29</cp:revision>
  <cp:lastPrinted>1601-01-01T00:00:00Z</cp:lastPrinted>
  <dcterms:created xsi:type="dcterms:W3CDTF">1601-01-01T00:00:00Z</dcterms:created>
  <dcterms:modified xsi:type="dcterms:W3CDTF">2017-10-29T07:39:45Z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