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7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42DA-E6CC-40C7-B5DB-981ED35EFBC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55D5-D9A9-4576-B513-D71A11B68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BF74-F288-41FA-827E-E41332B96DA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0CD3-3911-4D5C-B268-71DBAB1BA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676A-D5FB-42B0-A1EE-607B7344E411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02C6-38E4-4DFD-8A17-1FAC1189D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71D6-1DEE-42F7-B3D6-5B9B2328577E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D013-5845-4784-BCCA-EFAFF2ED9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0588-C02E-4A9F-807A-9C92D33777B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89C2-F937-4FBD-87D3-15E00589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29C9-6D0B-43B3-83A5-F7DC103348E5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7C72-45A5-4165-A573-FFA460E27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3ACD-4FED-4EA5-8651-7DC86BF87C99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8892-E75A-4616-87F6-DBFEE135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D5C87-4B01-4A3A-93CE-2639D8850F52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3D68-6C52-4E45-87C9-0A810472F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6787-6B68-4D3D-818C-D548611EA10E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29FE-DB86-4037-869C-74C7F19B2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A97A-E9CD-47DF-8D8D-6FA04289FE64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3B28-3772-44E0-BE06-F1A51DF4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E497-7985-44ED-8207-BA5A3B93D02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BC24-1E37-46AE-B28F-1F6DF718D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C5B324-AA98-4826-8D30-647F4C8091A0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34831-C2EF-4EF7-B0A2-335B92F64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laminguru.narod.ru/zag14.html" TargetMode="External"/><Relationship Id="rId3" Type="http://schemas.openxmlformats.org/officeDocument/2006/relationships/hyperlink" Target="http://slavclub.ru/zagadki/zagadkileto/1516-zagadki-pro-mak.html" TargetMode="External"/><Relationship Id="rId7" Type="http://schemas.openxmlformats.org/officeDocument/2006/relationships/hyperlink" Target="http://www.babylessons.ru/zagadki-pro-ovoshhi-luk/" TargetMode="External"/><Relationship Id="rId2" Type="http://schemas.openxmlformats.org/officeDocument/2006/relationships/hyperlink" Target="http://pedsovet.su/load/393-1-0-45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dealdomik.ru/yenciklopedija-poleznyh-sovetov/deti-i-roditeli/zagadki/page-2.html-" TargetMode="External"/><Relationship Id="rId5" Type="http://schemas.openxmlformats.org/officeDocument/2006/relationships/hyperlink" Target="http://numama.ru/zagadki-dlja-malenkih-detei/zagadki-o-zhivoi-prirode/zagadki-pro-kita.html" TargetMode="External"/><Relationship Id="rId4" Type="http://schemas.openxmlformats.org/officeDocument/2006/relationships/hyperlink" Target="http://www.prozagadki.ru/251-zagadki-pro-nos-dlja-detejj.html" TargetMode="External"/><Relationship Id="rId9" Type="http://schemas.openxmlformats.org/officeDocument/2006/relationships/hyperlink" Target="http://go.mail.ru/search_imag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194835" y="2144713"/>
            <a:ext cx="67590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Введение понятия </a:t>
            </a:r>
          </a:p>
          <a:p>
            <a:pPr algn="ctr"/>
            <a:r>
              <a:rPr lang="ru-RU" sz="5400" b="1" dirty="0">
                <a:solidFill>
                  <a:srgbClr val="0070C0"/>
                </a:solidFill>
              </a:rPr>
              <a:t>«гласный звук»</a:t>
            </a:r>
          </a:p>
          <a:p>
            <a:pPr algn="ctr"/>
            <a:r>
              <a:rPr lang="ru-RU" sz="5400" b="1">
                <a:solidFill>
                  <a:srgbClr val="0070C0"/>
                </a:solidFill>
              </a:rPr>
              <a:t>1 </a:t>
            </a:r>
            <a:r>
              <a:rPr lang="ru-RU" sz="5400" b="1" smtClean="0">
                <a:solidFill>
                  <a:srgbClr val="0070C0"/>
                </a:solidFill>
              </a:rPr>
              <a:t>класс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1908175"/>
            <a:ext cx="571976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6713" y="2079625"/>
            <a:ext cx="10461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1296988" y="314325"/>
            <a:ext cx="6823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Какие звуки услышали?</a:t>
            </a:r>
          </a:p>
          <a:p>
            <a:pPr>
              <a:spcBef>
                <a:spcPct val="50000"/>
              </a:spcBef>
            </a:pPr>
            <a:r>
              <a:rPr lang="ru-RU" sz="4000">
                <a:solidFill>
                  <a:schemeClr val="hlink"/>
                </a:solidFill>
              </a:rPr>
              <a:t> Как они произносятся?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756410__bobcat_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62163"/>
            <a:ext cx="73279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035050" y="2368550"/>
            <a:ext cx="3176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Произнеси слово, найди гласный звук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sihirperisicom-makro-macro%20(3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2185988"/>
            <a:ext cx="59213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f102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2850" y="2187575"/>
            <a:ext cx="6019800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artl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2055813"/>
            <a:ext cx="69421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xleb-posle-vypech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3813" y="2160588"/>
            <a:ext cx="64214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536575"/>
            <a:ext cx="4122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713" y="633413"/>
            <a:ext cx="8143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ra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2225" y="2354263"/>
            <a:ext cx="6096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Интернет-ресурсы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871538" y="2359025"/>
            <a:ext cx="741362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2"/>
              </a:rPr>
              <a:t>http://pedsovet.su/load/393-1-0-45586</a:t>
            </a:r>
            <a:r>
              <a:rPr lang="ru-RU"/>
              <a:t> - шаблон презентации, </a:t>
            </a:r>
          </a:p>
          <a:p>
            <a:r>
              <a:rPr lang="ru-RU"/>
              <a:t>автор Горяинова Екатерина</a:t>
            </a:r>
          </a:p>
          <a:p>
            <a:r>
              <a:rPr lang="ru-RU">
                <a:hlinkClick r:id="rId3"/>
              </a:rPr>
              <a:t>http://slavclub.ru/zagadki/zagadkileto/1516-zagadki-pro-mak.html</a:t>
            </a:r>
            <a:r>
              <a:rPr lang="ru-RU"/>
              <a:t> -</a:t>
            </a:r>
          </a:p>
          <a:p>
            <a:r>
              <a:rPr lang="ru-RU"/>
              <a:t> загадка про мак</a:t>
            </a:r>
          </a:p>
          <a:p>
            <a:r>
              <a:rPr lang="ru-RU">
                <a:hlinkClick r:id="rId4"/>
              </a:rPr>
              <a:t>http://www.prozagadki.ru/251-zagadki-pro-nos-dlja-detejj.html</a:t>
            </a:r>
            <a:r>
              <a:rPr lang="ru-RU"/>
              <a:t> - загадка</a:t>
            </a:r>
          </a:p>
          <a:p>
            <a:r>
              <a:rPr lang="ru-RU"/>
              <a:t> про нос</a:t>
            </a:r>
          </a:p>
          <a:p>
            <a:r>
              <a:rPr lang="ru-RU">
                <a:hlinkClick r:id="rId5"/>
              </a:rPr>
              <a:t>http://numama.ru/zagadki-dlja-malenkih-detei</a:t>
            </a:r>
          </a:p>
          <a:p>
            <a:r>
              <a:rPr lang="ru-RU">
                <a:hlinkClick r:id="rId5"/>
              </a:rPr>
              <a:t>/zagadki-o-zhivoi-prirode/zagadki-pro-kita.html</a:t>
            </a:r>
            <a:r>
              <a:rPr lang="ru-RU"/>
              <a:t> - загадка про кита</a:t>
            </a:r>
          </a:p>
          <a:p>
            <a:r>
              <a:rPr lang="ru-RU">
                <a:hlinkClick r:id="rId6"/>
              </a:rPr>
              <a:t>http://www.idealdomik.ru/yenciklopedija-</a:t>
            </a:r>
          </a:p>
          <a:p>
            <a:r>
              <a:rPr lang="ru-RU">
                <a:hlinkClick r:id="rId6"/>
              </a:rPr>
              <a:t>poleznyh-sovetov/deti-i-roditeli/zagadki/page-2.html-</a:t>
            </a:r>
            <a:r>
              <a:rPr lang="ru-RU"/>
              <a:t> загадка про сыр</a:t>
            </a:r>
          </a:p>
          <a:p>
            <a:r>
              <a:rPr lang="ru-RU">
                <a:hlinkClick r:id="rId7"/>
              </a:rPr>
              <a:t>http://www.babylessons.ru/zagadki-pro-ovoshhi-luk/</a:t>
            </a:r>
            <a:r>
              <a:rPr lang="ru-RU"/>
              <a:t> - загадка про лук</a:t>
            </a:r>
          </a:p>
          <a:p>
            <a:r>
              <a:rPr lang="ru-RU">
                <a:hlinkClick r:id="rId8"/>
              </a:rPr>
              <a:t>http://flaminguru.narod.ru/zag14.html</a:t>
            </a:r>
            <a:r>
              <a:rPr lang="ru-RU"/>
              <a:t> - загадка про лес</a:t>
            </a:r>
          </a:p>
          <a:p>
            <a:r>
              <a:rPr lang="ru-RU">
                <a:hlinkClick r:id="rId9"/>
              </a:rPr>
              <a:t>http://go.mail.ru/search_images</a:t>
            </a:r>
            <a:r>
              <a:rPr lang="ru-RU"/>
              <a:t> - картинки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6"/>
          <p:cNvSpPr>
            <a:spLocks noChangeArrowheads="1"/>
          </p:cNvSpPr>
          <p:nvPr/>
        </p:nvSpPr>
        <p:spPr bwMode="auto">
          <a:xfrm>
            <a:off x="2089150" y="5622925"/>
            <a:ext cx="5240338" cy="558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39" name="Picture 8" descr="02labgi0l1268184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04800"/>
            <a:ext cx="7620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963738" y="5246688"/>
            <a:ext cx="536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Составь предложения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82700" y="955675"/>
            <a:ext cx="64563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00"/>
                </a:solidFill>
              </a:rPr>
              <a:t>РЕЧЕВАЯ РАЗМИНКА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Голосом покажите как: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Кричат от испуга (а-а-а-а);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Кричат, когда потерялись в лесу (ау-ау-ау);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Как воет волк; (</a:t>
            </a:r>
            <a:r>
              <a:rPr lang="ru-RU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ууу-ууу</a:t>
            </a: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Как визжат поросята; (и-и-и-и-);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r>
              <a:rPr lang="ru-RU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Позовите человека, который далеко (эй – эй-эй)</a:t>
            </a:r>
          </a:p>
          <a:p>
            <a:pPr marL="571500" indent="-571500">
              <a:spcBef>
                <a:spcPct val="50000"/>
              </a:spcBef>
              <a:buFontTx/>
              <a:buChar char="-"/>
              <a:defRPr/>
            </a:pPr>
            <a:endParaRPr lang="ru-RU" sz="2400" dirty="0">
              <a:solidFill>
                <a:srgbClr val="7030A0"/>
              </a:solidFill>
              <a:latin typeface="a_CooperBlackNr" panose="0208090404030B020404" pitchFamily="18" charset="-5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6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854075" y="923925"/>
            <a:ext cx="3013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Длинный тонкий стебелёк,</a:t>
            </a:r>
          </a:p>
          <a:p>
            <a:pPr algn="ctr"/>
            <a:r>
              <a:rPr lang="ru-RU"/>
              <a:t>Сверху – алый огонёк.</a:t>
            </a:r>
          </a:p>
          <a:p>
            <a:pPr algn="ctr"/>
            <a:r>
              <a:rPr lang="ru-RU"/>
              <a:t>Не растенье, а маяк –</a:t>
            </a:r>
          </a:p>
          <a:p>
            <a:pPr algn="ctr"/>
            <a:r>
              <a:rPr lang="ru-RU"/>
              <a:t>Это ярко-красный …</a:t>
            </a:r>
          </a:p>
          <a:p>
            <a:pPr algn="ctr"/>
            <a:r>
              <a:rPr lang="ru-RU"/>
              <a:t> (Е. Савельева)</a:t>
            </a:r>
          </a:p>
        </p:txBody>
      </p:sp>
      <p:pic>
        <p:nvPicPr>
          <p:cNvPr id="19463" name="Picture 7" descr="artl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4450" y="587375"/>
            <a:ext cx="44164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187450" y="3752850"/>
            <a:ext cx="262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732463" y="4762500"/>
            <a:ext cx="77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[</a:t>
            </a:r>
            <a:r>
              <a:rPr lang="ru-RU" sz="2800"/>
              <a:t>А</a:t>
            </a:r>
            <a:r>
              <a:rPr lang="en-US" sz="2800"/>
              <a:t>]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1030288" y="977900"/>
            <a:ext cx="31543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На лице он выдаётся,</a:t>
            </a:r>
            <a:br>
              <a:rPr lang="ru-RU"/>
            </a:br>
            <a:r>
              <a:rPr lang="ru-RU"/>
              <a:t>Не в свои дела суётся,</a:t>
            </a:r>
            <a:br>
              <a:rPr lang="ru-RU"/>
            </a:br>
            <a:r>
              <a:rPr lang="ru-RU"/>
              <a:t>Но сопеть и нюхать тоже</a:t>
            </a:r>
            <a:br>
              <a:rPr lang="ru-RU"/>
            </a:br>
            <a:r>
              <a:rPr lang="ru-RU"/>
              <a:t>С удовольствием он может.</a:t>
            </a:r>
            <a:br>
              <a:rPr lang="ru-RU"/>
            </a:br>
            <a:endParaRPr lang="ru-RU"/>
          </a:p>
        </p:txBody>
      </p:sp>
      <p:pic>
        <p:nvPicPr>
          <p:cNvPr id="20490" name="Picture 10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1813" y="1012825"/>
            <a:ext cx="40100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759450" y="4708525"/>
            <a:ext cx="83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[</a:t>
            </a:r>
            <a:r>
              <a:rPr lang="ru-RU" sz="4000" b="1"/>
              <a:t>о</a:t>
            </a:r>
            <a:r>
              <a:rPr lang="en-US" sz="4000" b="1"/>
              <a:t>]</a:t>
            </a:r>
            <a:endParaRPr 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866775" y="919163"/>
            <a:ext cx="29162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Как по морю-океану,</a:t>
            </a:r>
            <a:br>
              <a:rPr lang="ru-RU"/>
            </a:br>
            <a:r>
              <a:rPr lang="ru-RU"/>
              <a:t>Рыба-рыбища плывёт,</a:t>
            </a:r>
            <a:br>
              <a:rPr lang="ru-RU"/>
            </a:br>
            <a:r>
              <a:rPr lang="ru-RU"/>
              <a:t>И к огромному фонтану </a:t>
            </a:r>
            <a:br>
              <a:rPr lang="ru-RU"/>
            </a:br>
            <a:r>
              <a:rPr lang="ru-RU"/>
              <a:t>Подплывать нам не даёт!</a:t>
            </a:r>
            <a:br>
              <a:rPr lang="ru-RU"/>
            </a:br>
            <a:r>
              <a:rPr lang="ru-RU"/>
              <a:t>От него волна бежит,</a:t>
            </a:r>
            <a:br>
              <a:rPr lang="ru-RU"/>
            </a:br>
            <a:r>
              <a:rPr lang="ru-RU"/>
              <a:t>Ну конечно это –</a:t>
            </a:r>
            <a:r>
              <a:rPr lang="ru-RU" b="1"/>
              <a:t> .</a:t>
            </a:r>
            <a:endParaRPr lang="ru-RU"/>
          </a:p>
          <a:p>
            <a:pPr algn="ctr"/>
            <a:r>
              <a:rPr lang="ru-RU"/>
              <a:t> 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759450" y="4708525"/>
            <a:ext cx="836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[</a:t>
            </a:r>
            <a:r>
              <a:rPr lang="ru-RU" sz="4000" b="1"/>
              <a:t>и</a:t>
            </a:r>
            <a:r>
              <a:rPr lang="en-US" sz="4000" b="1"/>
              <a:t>]</a:t>
            </a:r>
            <a:endParaRPr lang="ru-RU" sz="4000" b="1"/>
          </a:p>
        </p:txBody>
      </p:sp>
      <p:pic>
        <p:nvPicPr>
          <p:cNvPr id="21515" name="Picture 11" descr="gorbatyiy_ki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960438"/>
            <a:ext cx="37973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881063" y="1190625"/>
            <a:ext cx="28876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Творожку я - брат,</a:t>
            </a:r>
          </a:p>
          <a:p>
            <a:pPr algn="ctr"/>
            <a:r>
              <a:rPr lang="ru-RU"/>
              <a:t>Сметанке - сват,</a:t>
            </a:r>
          </a:p>
          <a:p>
            <a:pPr algn="ctr"/>
            <a:r>
              <a:rPr lang="ru-RU"/>
              <a:t>Маслу - племянник я,</a:t>
            </a:r>
          </a:p>
          <a:p>
            <a:pPr algn="ctr"/>
            <a:r>
              <a:rPr lang="ru-RU"/>
              <a:t>А молоко - матушка моя. </a:t>
            </a:r>
          </a:p>
          <a:p>
            <a:pPr algn="ctr"/>
            <a:r>
              <a:rPr lang="ru-RU"/>
              <a:t> 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759450" y="4708525"/>
            <a:ext cx="95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[</a:t>
            </a:r>
            <a:r>
              <a:rPr lang="ru-RU" sz="4000" b="1"/>
              <a:t>ы</a:t>
            </a:r>
            <a:r>
              <a:rPr lang="en-US" sz="4000" b="1"/>
              <a:t>]</a:t>
            </a:r>
            <a:endParaRPr lang="ru-RU" sz="4000" b="1"/>
          </a:p>
        </p:txBody>
      </p:sp>
      <p:pic>
        <p:nvPicPr>
          <p:cNvPr id="22539" name="Picture 11" descr="0_9da18_20e8202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00" y="763588"/>
            <a:ext cx="24606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19138" y="847725"/>
            <a:ext cx="38385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/>
              <a:t>В десять одежек плотно одет,</a:t>
            </a:r>
            <a:br>
              <a:rPr lang="ru-RU"/>
            </a:br>
            <a:r>
              <a:rPr lang="ru-RU"/>
              <a:t>Часто приходит к нам на обед.</a:t>
            </a:r>
            <a:br>
              <a:rPr lang="ru-RU"/>
            </a:br>
            <a:r>
              <a:rPr lang="ru-RU"/>
              <a:t>Но лишь за стол ты его позовешь,</a:t>
            </a:r>
            <a:br>
              <a:rPr lang="ru-RU"/>
            </a:br>
            <a:r>
              <a:rPr lang="ru-RU"/>
              <a:t>Сам не заметишь, </a:t>
            </a:r>
          </a:p>
          <a:p>
            <a:pPr algn="ctr"/>
            <a:r>
              <a:rPr lang="ru-RU"/>
              <a:t>как слезы прольешь.</a:t>
            </a:r>
            <a:br>
              <a:rPr lang="ru-RU"/>
            </a:br>
            <a:endParaRPr lang="ru-RU"/>
          </a:p>
          <a:p>
            <a:pPr algn="ctr"/>
            <a:r>
              <a:rPr lang="ru-RU"/>
              <a:t> 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59450" y="4708525"/>
            <a:ext cx="80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[</a:t>
            </a:r>
            <a:r>
              <a:rPr lang="ru-RU" sz="4000" b="1"/>
              <a:t>у</a:t>
            </a:r>
            <a:r>
              <a:rPr lang="en-US" sz="4000" b="1"/>
              <a:t>]</a:t>
            </a:r>
            <a:endParaRPr lang="ru-RU" sz="4000" b="1"/>
          </a:p>
        </p:txBody>
      </p:sp>
      <p:pic>
        <p:nvPicPr>
          <p:cNvPr id="23563" name="Picture 11" descr="81891108_on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765175"/>
            <a:ext cx="3619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266950" y="147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00613" y="3848100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646738" y="3846513"/>
            <a:ext cx="750887" cy="819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408738" y="3830638"/>
            <a:ext cx="750887" cy="819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796925" y="1284288"/>
            <a:ext cx="34353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/>
              <a:t>Зимой — с седой бородой, </a:t>
            </a:r>
          </a:p>
          <a:p>
            <a:pPr algn="ctr"/>
            <a:r>
              <a:rPr lang="ru-RU" sz="2000"/>
              <a:t>летом новая вырастает.</a:t>
            </a:r>
          </a:p>
          <a:p>
            <a:pPr algn="ctr"/>
            <a:r>
              <a:rPr lang="ru-RU" sz="2000"/>
              <a:t> Осенью отпадает.  </a:t>
            </a:r>
          </a:p>
          <a:p>
            <a:pPr algn="ctr"/>
            <a:r>
              <a:rPr lang="ru-RU"/>
              <a:t> 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759450" y="4708525"/>
            <a:ext cx="80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[</a:t>
            </a:r>
            <a:r>
              <a:rPr lang="ru-RU" sz="4000" b="1"/>
              <a:t>э</a:t>
            </a:r>
            <a:r>
              <a:rPr lang="en-US" sz="4000" b="1"/>
              <a:t>]</a:t>
            </a:r>
            <a:endParaRPr lang="ru-RU" sz="4000" b="1"/>
          </a:p>
        </p:txBody>
      </p:sp>
      <p:pic>
        <p:nvPicPr>
          <p:cNvPr id="24587" name="Picture 11" descr="imgpreview?key=7a10b72f97688afd&amp;mb=imgdb_preview_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413" y="857250"/>
            <a:ext cx="3757612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230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Интернет-ресурсы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Сокровище</cp:lastModifiedBy>
  <cp:revision>25</cp:revision>
  <dcterms:created xsi:type="dcterms:W3CDTF">2013-11-19T05:52:05Z</dcterms:created>
  <dcterms:modified xsi:type="dcterms:W3CDTF">2016-09-25T14:08:31Z</dcterms:modified>
</cp:coreProperties>
</file>