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A68"/>
    <a:srgbClr val="F891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4660"/>
  </p:normalViewPr>
  <p:slideViewPr>
    <p:cSldViewPr>
      <p:cViewPr varScale="1">
        <p:scale>
          <a:sx n="38" d="100"/>
          <a:sy n="38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6A2A47-E300-4771-8724-777C810FA753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25FF9E-34BD-47FB-8978-84A4A5AC6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98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5C1C-0A29-4413-83CA-7D15353DEDDF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33DDF-C86A-4A0F-A9B4-2E08B5E9C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08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2AFE-918E-4A47-A703-0963A3F0CAC4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1F096-7CF0-4D7B-A2B7-9364769A1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67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84D0-1E10-42E4-80EA-9BDC44EE6719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1E85-3C89-4F73-B91C-841A260B4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891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3BD8-DC48-4208-BBBF-D0ECD8458FC1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A085-D17F-46FE-9C83-C0647D61C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16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1460-A5D7-430B-83C1-916C8DAB958C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9C35-190D-453A-A785-8B588DA0C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96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416D-1B82-4DAE-909D-2006103519BF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812C-AAE9-477E-A4A0-EB999B611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16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88CC8-B33C-45F6-900E-A9DF878BD764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2C06-678B-48A8-8AA2-984D974B1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2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64746-5B30-45B1-99EA-FC1D0922D8E1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A48A-759A-4AFC-A8A9-EA18C4AB6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8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4C9F-6729-4E6F-A122-9012C6B305CB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E5AA-0542-4006-9984-3C79BC5D9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27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85AF-589C-48A7-8B14-F7EF1733AD55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B3ED-CC54-4984-A485-15919FEA6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70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8821-303E-40FD-AC83-4343047D48DF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1285-E254-431C-8C99-EC861DF38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124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8609E4-0F5D-449E-B281-8E957455476C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ABC1AF-B025-4E09-8217-1434C3F57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fs102.taba.ru/dev800/0/007/330/0007330748.fid.jpg" TargetMode="External"/><Relationship Id="rId3" Type="http://schemas.openxmlformats.org/officeDocument/2006/relationships/hyperlink" Target="http://1600x1200.net/wallpaper_16_26409.jpg" TargetMode="External"/><Relationship Id="rId7" Type="http://schemas.openxmlformats.org/officeDocument/2006/relationships/hyperlink" Target="http://xp-vista.my1.ru/_ph/1/152043599.jpg" TargetMode="External"/><Relationship Id="rId2" Type="http://schemas.openxmlformats.org/officeDocument/2006/relationships/hyperlink" Target="http://www.alladolls.ru/gallery2/d/19982-1/image00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q-oboi.ru/photo/zelenaya_radost_1920x1200.jpg" TargetMode="External"/><Relationship Id="rId5" Type="http://schemas.openxmlformats.org/officeDocument/2006/relationships/hyperlink" Target="http://data.photo.sibnet.ru/upload/imggreat/131970038088.jpg" TargetMode="External"/><Relationship Id="rId10" Type="http://schemas.openxmlformats.org/officeDocument/2006/relationships/hyperlink" Target="http://photointerest.ru/wp-content/uploads/2011/12/65135a78383d.jpg" TargetMode="External"/><Relationship Id="rId4" Type="http://schemas.openxmlformats.org/officeDocument/2006/relationships/hyperlink" Target="http://www.wallon.ru/_ph/19/751656339.jpg" TargetMode="External"/><Relationship Id="rId9" Type="http://schemas.openxmlformats.org/officeDocument/2006/relationships/hyperlink" Target="http://www.coollady.ru/puc/5/001/CL-03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13" y="-315913"/>
            <a:ext cx="3489325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950" y="2636838"/>
            <a:ext cx="3767138" cy="1296987"/>
          </a:xfrm>
          <a:prstGeom prst="roundRect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Правописание сочетаний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-ши,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-ща, чу-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щу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415088" y="5675313"/>
            <a:ext cx="2824162" cy="8588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53138" y="373856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5963" y="170021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13" y="4016375"/>
            <a:ext cx="28225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163" y="573246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8138" y="2130425"/>
            <a:ext cx="28225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94050" y="5013325"/>
            <a:ext cx="310991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01975" y="284956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709" y="332656"/>
            <a:ext cx="852028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Составь словосочетания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28600" y="412750"/>
            <a:ext cx="45815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133725" y="2060575"/>
            <a:ext cx="2822575" cy="8604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9763" y="4657725"/>
            <a:ext cx="28225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9263" y="4643438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39838" y="573246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0063" y="3582988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67088" y="5708650"/>
            <a:ext cx="28225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6388" y="3641725"/>
            <a:ext cx="3109912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5963" y="1916113"/>
            <a:ext cx="2822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305093"/>
            <a:ext cx="324800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Проверь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0624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4400" b="1" dirty="0" smtClean="0"/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ча-йник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пи-ща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верш-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шиш-ка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                               жир-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</a:t>
            </a: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-ши-на                     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оши-бка</a:t>
            </a: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2405" y="476672"/>
            <a:ext cx="61481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Найди ошибки: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Подбери слова близкие по значению с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сочитанием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жи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-ши,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ча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-ща, чу-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щу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060575"/>
            <a:ext cx="4032250" cy="39893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Изумительный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Грязный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Храбрец –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Волшебник –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Нередко –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4663" y="1989138"/>
            <a:ext cx="288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60A68"/>
                </a:solidFill>
              </a:rPr>
              <a:t>Чудесный</a:t>
            </a:r>
            <a:r>
              <a:rPr lang="ru-RU" sz="4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16238" y="2759075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C60A68"/>
                </a:solidFill>
              </a:rPr>
              <a:t>Чумазый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38" y="3573463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C60A68"/>
                </a:solidFill>
              </a:rPr>
              <a:t>Смельчак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63938" y="4287838"/>
            <a:ext cx="3455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C60A68"/>
                </a:solidFill>
              </a:rPr>
              <a:t>Чародей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16238" y="5029200"/>
            <a:ext cx="3995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C60A68"/>
                </a:solidFill>
              </a:rPr>
              <a:t>Часто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0" y="150813"/>
            <a:ext cx="4811713" cy="230346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0889" y="178027"/>
            <a:ext cx="3390672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Спасибо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за урок!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2"/>
              </a:rPr>
              <a:t>http://www.alladolls.ru/gallery2/d/19982-1/image004.jpg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3"/>
              </a:rPr>
              <a:t>http://1600x1200.net/wallpaper_16_26409.jpg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4"/>
              </a:rPr>
              <a:t>http://www.wallon.ru/_ph/19/751656339.jpg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5"/>
              </a:rPr>
              <a:t>http://data.photo.sibnet.ru/upload/imggreat/131970038088.jpg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6"/>
              </a:rPr>
              <a:t>http://hq-oboi.ru/photo/zelenaya_radost_1920x1200.jpg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7"/>
              </a:rPr>
              <a:t>http://xp-vista.my1.ru/_ph/1/152043599.jpg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8"/>
              </a:rPr>
              <a:t>http://fs102.taba.ru/dev800/0/007/330/0007330748.fid.jpg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9"/>
              </a:rPr>
              <a:t>http://www.coollady.ru/puc/5/001/CL-03.jpg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hlinkClick r:id="rId10"/>
              </a:rPr>
              <a:t>http://photointerest.ru/wp-content/uploads/2011/12/65135a78383d.jpg</a:t>
            </a:r>
            <a:endParaRPr lang="en-US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Бояринова Ольга Ивановна</a:t>
            </a:r>
          </a:p>
          <a:p>
            <a:pPr marL="0" indent="0" algn="ctr">
              <a:buNone/>
            </a:pPr>
            <a:r>
              <a:rPr lang="ru-RU" dirty="0" smtClean="0"/>
              <a:t>Учитель начальных классов</a:t>
            </a:r>
          </a:p>
          <a:p>
            <a:pPr marL="0" indent="0" algn="ctr">
              <a:buNone/>
            </a:pPr>
            <a:r>
              <a:rPr lang="ru-RU" dirty="0" smtClean="0"/>
              <a:t>Гимназии «Эллада»</a:t>
            </a:r>
          </a:p>
          <a:p>
            <a:pPr marL="0" indent="0" algn="ctr">
              <a:buNone/>
            </a:pPr>
            <a:r>
              <a:rPr lang="ru-RU" dirty="0" smtClean="0"/>
              <a:t>г. Москвы</a:t>
            </a:r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Презентация опубликована на сайте – nsportal.ru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533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549275"/>
            <a:ext cx="6445250" cy="4175125"/>
          </a:xfrm>
          <a:solidFill>
            <a:schemeClr val="lt1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Знаем твёрдо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</a:t>
            </a:r>
            <a:r>
              <a:rPr lang="ru-RU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r>
              <a:rPr lang="ru-RU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ши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Пишем только с гласной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словах, где </a:t>
            </a:r>
            <a:r>
              <a:rPr lang="ru-RU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</a:t>
            </a:r>
            <a:r>
              <a:rPr lang="ru-RU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ща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напишем только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же встретим мы </a:t>
            </a:r>
            <a:r>
              <a:rPr lang="ru-RU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 – </a:t>
            </a:r>
            <a:r>
              <a:rPr lang="ru-RU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напишем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букву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3716338"/>
            <a:ext cx="3641725" cy="36242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ru-RU" sz="7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Запомни: </a:t>
            </a:r>
            <a:endParaRPr lang="ru-RU" sz="7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248472"/>
          </a:xfrm>
          <a:noFill/>
          <a:ln w="38100" cmpd="tri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ot"/>
          </a:ln>
          <a:extLst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Чи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  у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е</a:t>
            </a:r>
            <a:r>
              <a:rPr lang="ru-RU" sz="4800" dirty="0" err="1" smtClean="0">
                <a:solidFill>
                  <a:srgbClr val="C00000"/>
                </a:solidFill>
                <a:latin typeface="Comic Sans MS" pitchFamily="66" charset="0"/>
              </a:rPr>
              <a:t>ж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 стри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</a:t>
            </a:r>
            <a:endParaRPr lang="ru-RU" sz="4800" dirty="0">
              <a:solidFill>
                <a:srgbClr val="40458C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рафы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мы</a:t>
            </a:r>
            <a:r>
              <a:rPr lang="ru-RU" sz="4800" dirty="0" err="1" smtClean="0">
                <a:solidFill>
                  <a:srgbClr val="C00000"/>
                </a:solidFill>
                <a:latin typeface="Comic Sans MS" pitchFamily="66" charset="0"/>
              </a:rPr>
              <a:t>ш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и 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мор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</a:t>
            </a:r>
            <a:endParaRPr lang="ru-RU" sz="4800" dirty="0">
              <a:solidFill>
                <a:srgbClr val="40458C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Ма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ны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ны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камы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–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Запомни слоги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и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.</a:t>
            </a:r>
            <a:endParaRPr lang="ru-RU" sz="4800" dirty="0">
              <a:solidFill>
                <a:srgbClr val="40458C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55988" y="2455863"/>
            <a:ext cx="99695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713" y="2419350"/>
            <a:ext cx="10033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73950" y="2447925"/>
            <a:ext cx="10080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2988" y="3198813"/>
            <a:ext cx="979487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9488" y="3171825"/>
            <a:ext cx="10048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89513" y="2503488"/>
            <a:ext cx="903287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13638" y="3165475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2275" y="3968750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54438" y="3927475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34250" y="3927475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4375" y="4652963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97750" y="4652963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лишние слова.</a:t>
            </a:r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9388" y="3716338"/>
            <a:ext cx="3282950" cy="3267075"/>
          </a:xfrm>
        </p:spPr>
      </p:pic>
      <p:sp>
        <p:nvSpPr>
          <p:cNvPr id="5" name="TextBox 4"/>
          <p:cNvSpPr txBox="1"/>
          <p:nvPr/>
        </p:nvSpPr>
        <p:spPr>
          <a:xfrm>
            <a:off x="2244725" y="1916113"/>
            <a:ext cx="6696075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Вершина, лужи, тишина,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Душистый, ландыши,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Шиповник, чижик, зашипит,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Пушистый,            , сторожит.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950" y="2506663"/>
            <a:ext cx="25923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весна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100" y="3763963"/>
            <a:ext cx="1727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котик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388" y="1033463"/>
            <a:ext cx="8856662" cy="5688012"/>
          </a:xfrm>
          <a:prstGeom prst="roundRect">
            <a:avLst/>
          </a:prstGeom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43" y="0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Доскажи словечко: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1254125"/>
            <a:ext cx="540067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Вяжет мама длинный шарф,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Потому что сын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938" y="2420938"/>
            <a:ext cx="52879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 сижу, едва не плача,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Очень трудная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" y="3876675"/>
            <a:ext cx="501808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 петух с колючим ёжиком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Режут сало острым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5516563"/>
            <a:ext cx="50768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Поэт закончил строчку,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конце поставил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9150" y="1747838"/>
            <a:ext cx="151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жираф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00788" y="2913063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задача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6550" y="4416425"/>
            <a:ext cx="206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ножиком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43663" y="6056313"/>
            <a:ext cx="176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точку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7338" y="1773238"/>
            <a:ext cx="7740650" cy="4524375"/>
          </a:xfrm>
          <a:prstGeom prst="roundRect">
            <a:avLst/>
          </a:prstGeom>
          <a:solidFill>
            <a:schemeClr val="lt1">
              <a:alpha val="5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116632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 ошибку: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800350" y="2028825"/>
            <a:ext cx="3543300" cy="3668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00350" y="1593850"/>
            <a:ext cx="3541713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772816"/>
            <a:ext cx="8568952" cy="452431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+mn-lt"/>
                <a:cs typeface="+mn-cs"/>
              </a:rPr>
              <a:t>малыши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+mn-lt"/>
                <a:cs typeface="+mn-cs"/>
              </a:rPr>
              <a:t>мыши встреча    </a:t>
            </a:r>
            <a:br>
              <a:rPr lang="ru-RU" sz="7200" dirty="0">
                <a:latin typeface="+mn-lt"/>
                <a:cs typeface="+mn-cs"/>
              </a:rPr>
            </a:br>
            <a:endParaRPr lang="ru-RU" sz="7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+mn-lt"/>
                <a:cs typeface="+mn-cs"/>
              </a:rPr>
              <a:t>свеча    ищу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64063" y="2835275"/>
            <a:ext cx="324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7200"/>
              <a:t>жывот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05275" y="2557463"/>
            <a:ext cx="370046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4350" y="40640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7200"/>
              <a:t>рощя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9588" y="4064000"/>
            <a:ext cx="229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7200"/>
              <a:t>роща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6725" y="1871663"/>
            <a:ext cx="2376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7200"/>
              <a:t>чюдо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654175"/>
            <a:ext cx="2895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0825" y="1357313"/>
            <a:ext cx="7993063" cy="4103687"/>
          </a:xfrm>
          <a:prstGeom prst="round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50" y="1628775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    -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    …         Маша.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пошла в лес. В лесу жил  …    . Маша собрала много       …       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поляне летали       …         . В реке плавали     …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3142" y="275374"/>
            <a:ext cx="63039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Отредактируй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текст: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8363" y="-17463"/>
            <a:ext cx="1725612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4738688"/>
            <a:ext cx="14382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82788" y="5202238"/>
            <a:ext cx="18716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79925" y="5257800"/>
            <a:ext cx="200025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5313" y="5305425"/>
            <a:ext cx="194468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1713" y="1628775"/>
            <a:ext cx="12969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838" y="1611313"/>
            <a:ext cx="208438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775" y="2251075"/>
            <a:ext cx="1233488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7863" y="2941638"/>
            <a:ext cx="2159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шишек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8000" y="3676650"/>
            <a:ext cx="22304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бабочек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7888" y="4291013"/>
            <a:ext cx="15843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79725" y="1544638"/>
            <a:ext cx="6264275" cy="18716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9126" y="1724352"/>
            <a:ext cx="7128792" cy="1512168"/>
          </a:xfrm>
          <a:extLst/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9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9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4" y="290425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 слова: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1187450" y="2349500"/>
            <a:ext cx="2016125" cy="151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 rot="1258281">
            <a:off x="4586288" y="1684338"/>
            <a:ext cx="1871662" cy="25209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6238" y="1725613"/>
            <a:ext cx="1871662" cy="1727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7088" y="3848100"/>
            <a:ext cx="2376487" cy="158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57700" y="3598863"/>
            <a:ext cx="2665413" cy="1631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27313" y="3105150"/>
            <a:ext cx="2016125" cy="16192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583473">
            <a:off x="1579563" y="2546350"/>
            <a:ext cx="1444625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14475" y="3889375"/>
            <a:ext cx="1401763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72025" y="3938588"/>
            <a:ext cx="1500188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41638" y="3406775"/>
            <a:ext cx="125571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 rot="-1105901">
            <a:off x="5008563" y="2528888"/>
            <a:ext cx="156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/>
              <a:t>довище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06525" y="2895600"/>
            <a:ext cx="121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/>
              <a:t>лы</a:t>
            </a:r>
          </a:p>
        </p:txBody>
      </p:sp>
      <p:sp>
        <p:nvSpPr>
          <p:cNvPr id="10256" name="TextBox 11"/>
          <p:cNvSpPr txBox="1">
            <a:spLocks noChangeArrowheads="1"/>
          </p:cNvSpPr>
          <p:nvPr/>
        </p:nvSpPr>
        <p:spPr bwMode="auto">
          <a:xfrm rot="-1249266">
            <a:off x="1495425" y="4324350"/>
            <a:ext cx="754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/>
              <a:t>ту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1588796">
            <a:off x="5611813" y="388302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b="1"/>
              <a:t>на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38563" y="3509963"/>
            <a:ext cx="1439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b="1"/>
              <a:t>ка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1250677">
            <a:off x="4651375" y="2744788"/>
            <a:ext cx="7921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чу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17850" y="2176463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ча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97263" y="2187575"/>
            <a:ext cx="896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/>
              <a:t>шка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</Template>
  <TotalTime>192</TotalTime>
  <Words>271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Тема3</vt:lpstr>
      <vt:lpstr>Слайд 1</vt:lpstr>
      <vt:lpstr>  Знаем твёрдо, что жи – ши Пишем только с гласной и, А в словах, где ча и ща Мы напишем только а. Где же встретим мы чу – щу, То напишем букву  у. </vt:lpstr>
      <vt:lpstr>Запомни: </vt:lpstr>
      <vt:lpstr>Найди лишние слова.</vt:lpstr>
      <vt:lpstr>Доскажи словечко:</vt:lpstr>
      <vt:lpstr>Найди ошибку:</vt:lpstr>
      <vt:lpstr>Слайд 7</vt:lpstr>
      <vt:lpstr>Слайд 8</vt:lpstr>
      <vt:lpstr>Составь слова:</vt:lpstr>
      <vt:lpstr>Слайд 10</vt:lpstr>
      <vt:lpstr>Слайд 11</vt:lpstr>
      <vt:lpstr>Слайд 12</vt:lpstr>
      <vt:lpstr>Подбери слова близкие по значению с сочитанием жи-ши, ча-ща, чу-щу!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Светик</dc:creator>
  <cp:lastModifiedBy>Сокровище</cp:lastModifiedBy>
  <cp:revision>22</cp:revision>
  <dcterms:created xsi:type="dcterms:W3CDTF">2012-04-11T15:45:51Z</dcterms:created>
  <dcterms:modified xsi:type="dcterms:W3CDTF">2017-03-12T16:43:02Z</dcterms:modified>
</cp:coreProperties>
</file>