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75" r:id="rId6"/>
    <p:sldId id="265" r:id="rId7"/>
    <p:sldId id="266" r:id="rId8"/>
    <p:sldId id="268" r:id="rId9"/>
    <p:sldId id="280" r:id="rId10"/>
    <p:sldId id="263" r:id="rId11"/>
    <p:sldId id="279" r:id="rId12"/>
    <p:sldId id="264" r:id="rId13"/>
    <p:sldId id="261" r:id="rId14"/>
    <p:sldId id="269" r:id="rId15"/>
    <p:sldId id="270" r:id="rId16"/>
    <p:sldId id="271" r:id="rId17"/>
    <p:sldId id="278" r:id="rId18"/>
    <p:sldId id="274" r:id="rId19"/>
    <p:sldId id="272" r:id="rId20"/>
    <p:sldId id="273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4D99"/>
    <a:srgbClr val="5F416F"/>
    <a:srgbClr val="9E9AF8"/>
    <a:srgbClr val="D2D0FC"/>
    <a:srgbClr val="EFCFFD"/>
    <a:srgbClr val="9B6580"/>
    <a:srgbClr val="7739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32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268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349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433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A59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8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9660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27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464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884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09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5695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676" y="599608"/>
            <a:ext cx="8173387" cy="1091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morning" dir="t"/>
            </a:scene3d>
            <a:sp3d extrusionH="57150" prstMaterial="dk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4676" y="1825625"/>
            <a:ext cx="81733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8C1B5-4195-4940-9E68-25E5F31938BC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3C01B-931A-47AD-B0DF-C519009010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51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ln>
            <a:solidFill>
              <a:srgbClr val="B478A3"/>
            </a:solidFill>
          </a:ln>
          <a:solidFill>
            <a:srgbClr val="B478A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7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61555" y="1084333"/>
            <a:ext cx="442089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50800"/>
                <a:solidFill>
                  <a:srgbClr val="9B6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УРОК ЧТЕНИЯ</a:t>
            </a:r>
            <a:endParaRPr lang="ru-RU" sz="6600" b="1" cap="none" spc="0" dirty="0">
              <a:ln w="50800"/>
              <a:solidFill>
                <a:srgbClr val="9B6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54407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1473" y="3828028"/>
            <a:ext cx="3713445" cy="22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40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Загадки на букву 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997" y="872254"/>
            <a:ext cx="2732088" cy="2936875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04602" y="4126938"/>
            <a:ext cx="82943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Букву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спортивном зале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Перекладиной назвали.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Ну-ка, милый, не ленись, –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Подойди и подтянись.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419600" y="-7620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ю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648200" y="-7620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191000" y="-7620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191000" y="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191000" y="-92075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ё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343400" y="-92075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724400" y="-76200"/>
            <a:ext cx="30480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э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43400" y="-76200"/>
            <a:ext cx="2209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191000" y="-76200"/>
            <a:ext cx="2209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752600" y="-76200"/>
            <a:ext cx="23622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663300"/>
                </a:solidFill>
                <a:latin typeface="Times New Roman" pitchFamily="18" charset="0"/>
              </a:rPr>
              <a:t>п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495800" y="-76200"/>
            <a:ext cx="2209800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500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219700" y="26035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763713" y="26035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684213" y="5445125"/>
            <a:ext cx="1143000" cy="1219200"/>
          </a:xfrm>
          <a:prstGeom prst="rect">
            <a:avLst/>
          </a:prstGeom>
          <a:solidFill>
            <a:srgbClr val="80D0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2916238" y="26035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443663" y="5445125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5292725" y="5445125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и</a:t>
            </a: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2987675" y="5445125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ё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1835150" y="5445125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я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611188" y="260350"/>
            <a:ext cx="1143000" cy="12192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80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6372225" y="26035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э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140200" y="5445125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ю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684213" y="5445125"/>
            <a:ext cx="6858000" cy="1219200"/>
          </a:xfrm>
          <a:prstGeom prst="rect">
            <a:avLst/>
          </a:prstGeom>
          <a:noFill/>
          <a:ln w="57150">
            <a:solidFill>
              <a:srgbClr val="80D03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067175" y="260350"/>
            <a:ext cx="1143000" cy="1219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4EE7C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611188" y="260350"/>
            <a:ext cx="6858000" cy="1219200"/>
          </a:xfrm>
          <a:prstGeom prst="rect">
            <a:avLst/>
          </a:prstGeom>
          <a:noFill/>
          <a:ln w="571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71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092825"/>
            <a:ext cx="1296988" cy="576263"/>
          </a:xfrm>
          <a:prstGeom prst="actionButtonBlank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меню</a:t>
            </a:r>
          </a:p>
        </p:txBody>
      </p:sp>
      <p:sp>
        <p:nvSpPr>
          <p:cNvPr id="6172" name="AutoShape 2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5373688"/>
            <a:ext cx="1296988" cy="576262"/>
          </a:xfrm>
          <a:prstGeom prst="actionButtonBlank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далее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338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338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338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hold"/>
                                        <p:tgtEl>
                                          <p:spTgt spid="338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hold"/>
                                        <p:tgtEl>
                                          <p:spTgt spid="338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338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338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hold"/>
                                        <p:tgtEl>
                                          <p:spTgt spid="338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hold"/>
                                        <p:tgtEl>
                                          <p:spTgt spid="338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338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338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12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hold"/>
                                        <p:tgtEl>
                                          <p:spTgt spid="338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hold"/>
                                        <p:tgtEl>
                                          <p:spTgt spid="338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hold"/>
                                        <p:tgtEl>
                                          <p:spTgt spid="338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hold"/>
                                        <p:tgtEl>
                                          <p:spTgt spid="338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4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8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250" autoRev="1" fill="hold"/>
                                        <p:tgtEl>
                                          <p:spTgt spid="338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7" dur="250" autoRev="1" fill="hold"/>
                                        <p:tgtEl>
                                          <p:spTgt spid="338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8" dur="250" autoRev="1" fill="hold"/>
                                        <p:tgtEl>
                                          <p:spTgt spid="338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autoRev="1" fill="hold"/>
                                        <p:tgtEl>
                                          <p:spTgt spid="3381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mph" presetSubtype="2" fill="hold" grpId="16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3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autoRev="1" fill="hold"/>
                                        <p:tgtEl>
                                          <p:spTgt spid="338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autoRev="1" fill="hold"/>
                                        <p:tgtEl>
                                          <p:spTgt spid="338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9" dur="250" autoRev="1" fill="hold"/>
                                        <p:tgtEl>
                                          <p:spTgt spid="338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autoRev="1" fill="hold"/>
                                        <p:tgtEl>
                                          <p:spTgt spid="338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emph" presetSubtype="2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mph" presetSubtype="2" fill="hold" grpId="18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hold"/>
                                        <p:tgtEl>
                                          <p:spTgt spid="338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hold"/>
                                        <p:tgtEl>
                                          <p:spTgt spid="338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hold"/>
                                        <p:tgtEl>
                                          <p:spTgt spid="338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hold"/>
                                        <p:tgtEl>
                                          <p:spTgt spid="3380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mph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mph" presetSubtype="2" fill="hold" grpId="6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4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0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3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250" autoRev="1" fill="hold"/>
                                        <p:tgtEl>
                                          <p:spTgt spid="338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250" autoRev="1" fill="hold"/>
                                        <p:tgtEl>
                                          <p:spTgt spid="338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250" autoRev="1" fill="hold"/>
                                        <p:tgtEl>
                                          <p:spTgt spid="338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50" autoRev="1" fill="hold"/>
                                        <p:tgtEl>
                                          <p:spTgt spid="338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mph" presetSubtype="2" fill="hold" grpId="1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3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250" autoRev="1" fill="hold"/>
                                        <p:tgtEl>
                                          <p:spTgt spid="338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1" dur="250" autoRev="1" fill="hold"/>
                                        <p:tgtEl>
                                          <p:spTgt spid="338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2" dur="250" autoRev="1" fill="hold"/>
                                        <p:tgtEl>
                                          <p:spTgt spid="338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50" autoRev="1" fill="hold"/>
                                        <p:tgtEl>
                                          <p:spTgt spid="3381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3" presetClass="emph" presetSubtype="2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99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mph" presetSubtype="2" fill="hold" grpId="2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3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250" autoRev="1" fill="hold"/>
                                        <p:tgtEl>
                                          <p:spTgt spid="338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2" dur="250" autoRev="1" fill="hold"/>
                                        <p:tgtEl>
                                          <p:spTgt spid="338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3" dur="250" autoRev="1" fill="hold"/>
                                        <p:tgtEl>
                                          <p:spTgt spid="338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50" autoRev="1" fill="hold"/>
                                        <p:tgtEl>
                                          <p:spTgt spid="338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" presetClass="emph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" presetClass="emph" presetSubtype="2" fill="hold" grpId="8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17"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5" grpId="0"/>
      <p:bldP spid="33795" grpId="1"/>
      <p:bldP spid="33796" grpId="0"/>
      <p:bldP spid="33796" grpId="1"/>
      <p:bldP spid="33797" grpId="0"/>
      <p:bldP spid="33797" grpId="1"/>
      <p:bldP spid="33798" grpId="0"/>
      <p:bldP spid="33798" grpId="1"/>
      <p:bldP spid="33799" grpId="0"/>
      <p:bldP spid="33799" grpId="1"/>
      <p:bldP spid="33800" grpId="0"/>
      <p:bldP spid="33800" grpId="1"/>
      <p:bldP spid="33801" grpId="0"/>
      <p:bldP spid="33801" grpId="1"/>
      <p:bldP spid="33802" grpId="0"/>
      <p:bldP spid="33802" grpId="1"/>
      <p:bldP spid="33803" grpId="0"/>
      <p:bldP spid="33803" grpId="1"/>
      <p:bldP spid="33803" grpId="2"/>
      <p:bldP spid="33803" grpId="3"/>
      <p:bldP spid="33803" grpId="4"/>
      <p:bldP spid="33803" grpId="5"/>
      <p:bldP spid="33803" grpId="6"/>
      <p:bldP spid="33803" grpId="7"/>
      <p:bldP spid="33803" grpId="8"/>
      <p:bldP spid="33803" grpId="9"/>
      <p:bldP spid="33803" grpId="10"/>
      <p:bldP spid="33803" grpId="11"/>
      <p:bldP spid="33803" grpId="12"/>
      <p:bldP spid="33803" grpId="13"/>
      <p:bldP spid="33803" grpId="14"/>
      <p:bldP spid="33803" grpId="15"/>
      <p:bldP spid="33803" grpId="16"/>
      <p:bldP spid="33803" grpId="17"/>
      <p:bldP spid="33803" grpId="18"/>
      <p:bldP spid="33803" grpId="19"/>
      <p:bldP spid="33803" grpId="20"/>
      <p:bldP spid="33804" grpId="0"/>
      <p:bldP spid="33804" grpId="1"/>
      <p:bldP spid="33805" grpId="0"/>
      <p:bldP spid="33806" grpId="0"/>
      <p:bldP spid="33808" grpId="0"/>
      <p:bldP spid="33809" grpId="0"/>
      <p:bldP spid="33810" grpId="0"/>
      <p:bldP spid="33811" grpId="0"/>
      <p:bldP spid="33812" grpId="0"/>
      <p:bldP spid="33814" grpId="0"/>
      <p:bldP spid="33815" grpId="0"/>
      <p:bldP spid="338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265" y="2160573"/>
            <a:ext cx="6708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5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606903"/>
            <a:ext cx="44208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B6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слогов</a:t>
            </a:r>
            <a:endParaRPr lang="ru-RU" sz="4800" b="1" cap="none" spc="0" dirty="0">
              <a:ln w="50800"/>
              <a:solidFill>
                <a:srgbClr val="9B6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865680_чтение-дети-книгах-kid-можете-тольк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326" y="4093112"/>
            <a:ext cx="2499090" cy="18368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4265" y="614995"/>
            <a:ext cx="67163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B6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Деление слов на слоги</a:t>
            </a:r>
            <a:endParaRPr lang="ru-RU" sz="4800" b="1" cap="none" spc="0" dirty="0">
              <a:ln w="50800"/>
              <a:solidFill>
                <a:srgbClr val="9B6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10909" y="2133375"/>
          <a:ext cx="6732573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44191"/>
                <a:gridCol w="2244191"/>
                <a:gridCol w="224419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5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5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lang="ru-RU" sz="5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5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Дуга 9"/>
          <p:cNvSpPr/>
          <p:nvPr/>
        </p:nvSpPr>
        <p:spPr>
          <a:xfrm rot="8190244">
            <a:off x="4625382" y="4057086"/>
            <a:ext cx="799541" cy="803248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 rot="8190244">
            <a:off x="3893651" y="4017635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rot="8190244">
            <a:off x="3908487" y="3109979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уга 13"/>
          <p:cNvSpPr/>
          <p:nvPr/>
        </p:nvSpPr>
        <p:spPr>
          <a:xfrm rot="8190244">
            <a:off x="4594962" y="3092446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Дуга 14"/>
          <p:cNvSpPr/>
          <p:nvPr/>
        </p:nvSpPr>
        <p:spPr>
          <a:xfrm rot="8190244">
            <a:off x="4604401" y="2195578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 rot="8190244">
            <a:off x="3907137" y="2194229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Дуга 16"/>
          <p:cNvSpPr/>
          <p:nvPr/>
        </p:nvSpPr>
        <p:spPr>
          <a:xfrm rot="8190244">
            <a:off x="6862080" y="2187485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Дуга 17"/>
          <p:cNvSpPr/>
          <p:nvPr/>
        </p:nvSpPr>
        <p:spPr>
          <a:xfrm rot="8190244">
            <a:off x="6164816" y="2186137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Дуга 18"/>
          <p:cNvSpPr/>
          <p:nvPr/>
        </p:nvSpPr>
        <p:spPr>
          <a:xfrm rot="8190244">
            <a:off x="6813526" y="3077610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Дуга 19"/>
          <p:cNvSpPr/>
          <p:nvPr/>
        </p:nvSpPr>
        <p:spPr>
          <a:xfrm rot="8190244">
            <a:off x="6091988" y="3084353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Дуга 20"/>
          <p:cNvSpPr/>
          <p:nvPr/>
        </p:nvSpPr>
        <p:spPr>
          <a:xfrm rot="8190244">
            <a:off x="1823209" y="3734592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Дуга 21"/>
          <p:cNvSpPr/>
          <p:nvPr/>
        </p:nvSpPr>
        <p:spPr>
          <a:xfrm rot="8190244">
            <a:off x="1838045" y="2818844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Дуга 22"/>
          <p:cNvSpPr/>
          <p:nvPr/>
        </p:nvSpPr>
        <p:spPr>
          <a:xfrm rot="8190244">
            <a:off x="1836695" y="1895003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Дуга 23"/>
          <p:cNvSpPr/>
          <p:nvPr/>
        </p:nvSpPr>
        <p:spPr>
          <a:xfrm rot="8190244">
            <a:off x="6147665" y="3470906"/>
            <a:ext cx="1477314" cy="1546731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rot="5400000">
            <a:off x="4510756" y="2246995"/>
            <a:ext cx="214312" cy="1428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501315" y="3151955"/>
            <a:ext cx="214312" cy="1428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4475690" y="4040730"/>
            <a:ext cx="214312" cy="1428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6715836" y="2210581"/>
            <a:ext cx="214312" cy="1428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6649751" y="3131725"/>
            <a:ext cx="214312" cy="1428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57161" y="647363"/>
            <a:ext cx="68215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B6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Деление слов на слоги</a:t>
            </a:r>
            <a:endParaRPr lang="ru-RU" sz="4800" b="1" cap="none" spc="0" dirty="0">
              <a:ln w="50800"/>
              <a:solidFill>
                <a:srgbClr val="9B6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32092" y="2262848"/>
          <a:ext cx="6096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лк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лк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5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лк</a:t>
                      </a:r>
                      <a:r>
                        <a:rPr lang="ru-RU" sz="5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5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Дуга 4"/>
          <p:cNvSpPr/>
          <p:nvPr/>
        </p:nvSpPr>
        <p:spPr>
          <a:xfrm rot="8190244">
            <a:off x="2306263" y="2308867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Дуга 5"/>
          <p:cNvSpPr/>
          <p:nvPr/>
        </p:nvSpPr>
        <p:spPr>
          <a:xfrm rot="8190244">
            <a:off x="2313006" y="4152503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Дуга 6"/>
          <p:cNvSpPr/>
          <p:nvPr/>
        </p:nvSpPr>
        <p:spPr>
          <a:xfrm rot="8190244">
            <a:off x="2999481" y="4143062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Дуга 7"/>
          <p:cNvSpPr/>
          <p:nvPr/>
        </p:nvSpPr>
        <p:spPr>
          <a:xfrm rot="8190244">
            <a:off x="6218762" y="2288637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Дуга 8"/>
          <p:cNvSpPr/>
          <p:nvPr/>
        </p:nvSpPr>
        <p:spPr>
          <a:xfrm rot="8190244">
            <a:off x="6217413" y="3225965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Дуга 9"/>
          <p:cNvSpPr/>
          <p:nvPr/>
        </p:nvSpPr>
        <p:spPr>
          <a:xfrm rot="8190244">
            <a:off x="6232248" y="4130924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Дуга 10"/>
          <p:cNvSpPr/>
          <p:nvPr/>
        </p:nvSpPr>
        <p:spPr>
          <a:xfrm rot="8190244">
            <a:off x="2992737" y="2307519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уга 11"/>
          <p:cNvSpPr/>
          <p:nvPr/>
        </p:nvSpPr>
        <p:spPr>
          <a:xfrm rot="8190244">
            <a:off x="2238830" y="3244846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Дуга 12"/>
          <p:cNvSpPr/>
          <p:nvPr/>
        </p:nvSpPr>
        <p:spPr>
          <a:xfrm rot="8190244">
            <a:off x="2941488" y="3243496"/>
            <a:ext cx="845501" cy="85480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Дуга 13"/>
          <p:cNvSpPr/>
          <p:nvPr/>
        </p:nvSpPr>
        <p:spPr>
          <a:xfrm rot="8190244">
            <a:off x="5196240" y="2042008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Дуга 14"/>
          <p:cNvSpPr/>
          <p:nvPr/>
        </p:nvSpPr>
        <p:spPr>
          <a:xfrm rot="8190244">
            <a:off x="5186799" y="2946967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Дуга 15"/>
          <p:cNvSpPr/>
          <p:nvPr/>
        </p:nvSpPr>
        <p:spPr>
          <a:xfrm rot="8190244">
            <a:off x="5201634" y="3860018"/>
            <a:ext cx="1176433" cy="1205475"/>
          </a:xfrm>
          <a:prstGeom prst="arc">
            <a:avLst>
              <a:gd name="adj1" fmla="val 15495817"/>
              <a:gd name="adj2" fmla="val 464472"/>
            </a:avLst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2905835" y="2389957"/>
            <a:ext cx="214312" cy="1428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568033" y="3286824"/>
            <a:ext cx="214312" cy="1428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775810" y="2387259"/>
            <a:ext cx="214312" cy="1428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5758278" y="3308403"/>
            <a:ext cx="214312" cy="1428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5781205" y="4213363"/>
            <a:ext cx="214312" cy="1428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590960" y="4191783"/>
            <a:ext cx="214312" cy="142875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643" y="670289"/>
            <a:ext cx="1167236" cy="186544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199051" y="1227067"/>
          <a:ext cx="2880000" cy="28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00"/>
                <a:gridCol w="720000"/>
                <a:gridCol w="720000"/>
                <a:gridCol w="720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5F416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5F416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5F416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5F416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5F416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>
                        <a:solidFill>
                          <a:srgbClr val="5F416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3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5F416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5F416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>
                        <a:solidFill>
                          <a:srgbClr val="5F416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40821" y="1958273"/>
            <a:ext cx="6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F416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5F41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8117" y="1966365"/>
            <a:ext cx="44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5F416F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rgbClr val="5F41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1136" y="1966365"/>
            <a:ext cx="364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F416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solidFill>
                <a:srgbClr val="5F41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6354" y="2662280"/>
            <a:ext cx="69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5F416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b="1" dirty="0">
              <a:solidFill>
                <a:srgbClr val="5F41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0821" y="2686556"/>
            <a:ext cx="67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F416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5F41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5019" y="2686556"/>
            <a:ext cx="70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F416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solidFill>
                <a:srgbClr val="5F41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2729" y="3382471"/>
            <a:ext cx="704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F416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5F41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52920" y="3398655"/>
            <a:ext cx="67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F416F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3600" b="1" dirty="0">
              <a:solidFill>
                <a:srgbClr val="5F41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3111" y="3406747"/>
            <a:ext cx="687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F416F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3600" b="1" dirty="0">
              <a:solidFill>
                <a:srgbClr val="5F416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1370" y="4693381"/>
            <a:ext cx="65545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73961"/>
                </a:solidFill>
                <a:latin typeface="Times New Roman" pitchFamily="18" charset="0"/>
                <a:cs typeface="Times New Roman" pitchFamily="18" charset="0"/>
              </a:rPr>
              <a:t>ПОТОП       ТОПОТ</a:t>
            </a:r>
            <a:endParaRPr lang="ru-RU" sz="4400" b="1" dirty="0">
              <a:solidFill>
                <a:srgbClr val="7739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5243641" y="5510676"/>
            <a:ext cx="186116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2199687" y="5509328"/>
            <a:ext cx="1861166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6566" y="582627"/>
            <a:ext cx="64088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B6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sz="4800" b="1" cap="none" spc="0" dirty="0">
              <a:ln w="50800"/>
              <a:solidFill>
                <a:srgbClr val="9B6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404" y="2201178"/>
            <a:ext cx="2955719" cy="264594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1555" y="1319002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C34D99"/>
                </a:solidFill>
                <a:effectLst/>
                <a:latin typeface="Times New Roman" pitchFamily="18" charset="0"/>
                <a:cs typeface="Times New Roman" pitchFamily="18" charset="0"/>
              </a:rPr>
              <a:t>«Папа»</a:t>
            </a:r>
            <a:endParaRPr lang="ru-RU" sz="5400" b="1" cap="none" spc="0" dirty="0">
              <a:ln w="50800"/>
              <a:solidFill>
                <a:srgbClr val="C34D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4793" y="5114166"/>
            <a:ext cx="6991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 какой профессии этот текст? 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321148" y="2678464"/>
            <a:ext cx="402174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Летят опилки белые,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Летят из-под пилы!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плотник делает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Рамы и полы.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872" y="5112660"/>
            <a:ext cx="72180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ещё профессии начинаются на букву </a:t>
            </a:r>
            <a:r>
              <a:rPr lang="ru-RU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52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76600" y="-76200"/>
            <a:ext cx="3733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8800" b="1">
                <a:solidFill>
                  <a:srgbClr val="663300"/>
                </a:solidFill>
                <a:latin typeface="Times New Roman" pitchFamily="18" charset="0"/>
              </a:rPr>
              <a:t>Папа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610600" cy="557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7200">
                <a:solidFill>
                  <a:srgbClr val="663300"/>
                </a:solidFill>
                <a:latin typeface="Times New Roman" pitchFamily="18" charset="0"/>
              </a:rPr>
              <a:t>У папы  пила.  Папа пилил.  Он  делал полку. Сын помогал папе.  Папа  и  сын работали.</a:t>
            </a:r>
          </a:p>
        </p:txBody>
      </p:sp>
      <p:sp>
        <p:nvSpPr>
          <p:cNvPr id="10244" name="AutoShape 3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67625" y="6092825"/>
            <a:ext cx="1296988" cy="576263"/>
          </a:xfrm>
          <a:prstGeom prst="actionButtonBlank">
            <a:avLst/>
          </a:prstGeom>
          <a:gradFill rotWithShape="1">
            <a:gsLst>
              <a:gs pos="0">
                <a:srgbClr val="FFCC99"/>
              </a:gs>
              <a:gs pos="50000">
                <a:srgbClr val="FFFFFF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меню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3862" y="614995"/>
            <a:ext cx="462864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B658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4800" b="1" cap="none" spc="0" dirty="0">
              <a:ln w="50800"/>
              <a:solidFill>
                <a:srgbClr val="9B658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71640" y="2014916"/>
            <a:ext cx="547021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Много с буквами хлопот,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 такой они народ.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 когда с умом, толково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поставить в чёткий ряд –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Превратятся буквы в слово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 тобой заговорят.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407917916_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9233" y="2134486"/>
            <a:ext cx="2910693" cy="285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5447" y="613645"/>
            <a:ext cx="942619" cy="1506469"/>
          </a:xfrm>
          <a:prstGeom prst="rect">
            <a:avLst/>
          </a:prstGeom>
        </p:spPr>
      </p:pic>
      <p:pic>
        <p:nvPicPr>
          <p:cNvPr id="3" name="Рисунок 2" descr="Безымянный - копия.png"/>
          <p:cNvPicPr>
            <a:picLocks noChangeAspect="1"/>
          </p:cNvPicPr>
          <p:nvPr/>
        </p:nvPicPr>
        <p:blipFill>
          <a:blip r:embed="rId3" cstate="print">
            <a:lum bright="-20000" contrast="40000"/>
          </a:blip>
          <a:stretch>
            <a:fillRect/>
          </a:stretch>
        </p:blipFill>
        <p:spPr>
          <a:xfrm>
            <a:off x="1602225" y="727387"/>
            <a:ext cx="6327970" cy="54079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6804" y="1755972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34D99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4000" b="1" dirty="0">
              <a:solidFill>
                <a:srgbClr val="C34D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3548" y="2312974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34D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C34D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0291" y="2861885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34D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b="1" dirty="0">
              <a:solidFill>
                <a:srgbClr val="C34D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0850" y="3410793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34D99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4000" b="1" dirty="0">
              <a:solidFill>
                <a:srgbClr val="C34D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77594" y="3967796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34D99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000" b="1" dirty="0">
              <a:solidFill>
                <a:srgbClr val="C34D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8153" y="4516705"/>
            <a:ext cx="540000" cy="5400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C34D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C34D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5062" y="4005558"/>
            <a:ext cx="82700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все мечты в жизнь могли воплотиться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чтоб короткими стали пути,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будем к знаниям с книгой стремиться,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 друга лучше, чем книга, не найти.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1571159-Kids-thematische-Bild-5-eps10-Vektor-Illustration-Lizenzfreie-Bilde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8498" y="753423"/>
            <a:ext cx="4414295" cy="313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lab4jva122687640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3F4"/>
              </a:clrFrom>
              <a:clrTo>
                <a:srgbClr val="F5F3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2347" y="2861625"/>
            <a:ext cx="4199767" cy="33485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598811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Проживает в странах жарких,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нежарких — в зоопарках.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спесив он, и хвастлив,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 что хвост красив.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 любуется он сам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показывает нам.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1897" y="542166"/>
            <a:ext cx="675685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5F416F"/>
                </a:solidFill>
                <a:effectLst/>
                <a:latin typeface="Times New Roman" pitchFamily="18" charset="0"/>
                <a:cs typeface="Times New Roman" pitchFamily="18" charset="0"/>
              </a:rPr>
              <a:t>Валентина  </a:t>
            </a:r>
            <a:r>
              <a:rPr lang="ru-RU" sz="5400" b="1" dirty="0" smtClean="0">
                <a:ln w="50800"/>
                <a:solidFill>
                  <a:srgbClr val="5F416F"/>
                </a:solidFill>
                <a:latin typeface="Times New Roman" pitchFamily="18" charset="0"/>
                <a:cs typeface="Times New Roman" pitchFamily="18" charset="0"/>
              </a:rPr>
              <a:t>Осеева</a:t>
            </a:r>
          </a:p>
          <a:p>
            <a:pPr algn="ctr"/>
            <a:r>
              <a:rPr lang="ru-RU" sz="4800" b="1" cap="none" spc="0" dirty="0" smtClean="0">
                <a:ln w="50800"/>
                <a:solidFill>
                  <a:srgbClr val="C34D99"/>
                </a:solidFill>
                <a:effectLst/>
                <a:latin typeface="Times New Roman" pitchFamily="18" charset="0"/>
                <a:cs typeface="Times New Roman" pitchFamily="18" charset="0"/>
              </a:rPr>
              <a:t>«Просто старушка»</a:t>
            </a:r>
            <a:endParaRPr lang="ru-RU" sz="4800" b="1" cap="none" spc="0" dirty="0">
              <a:ln w="50800"/>
              <a:solidFill>
                <a:srgbClr val="C34D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Картинки по запросу осее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079" y="2571427"/>
            <a:ext cx="2466245" cy="3205423"/>
          </a:xfrm>
          <a:prstGeom prst="ellipse">
            <a:avLst/>
          </a:prstGeom>
          <a:ln w="63500" cap="rnd">
            <a:solidFill>
              <a:srgbClr val="5F416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4" name="Picture 4" descr="Картинки по запросу осеева просто стар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6160" y="3049011"/>
            <a:ext cx="2734360" cy="301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156" y="574535"/>
            <a:ext cx="570488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rgbClr val="C34D99"/>
                </a:solidFill>
                <a:effectLst/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5400" b="1" cap="none" spc="0" dirty="0">
              <a:ln w="50800"/>
              <a:solidFill>
                <a:srgbClr val="C34D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36970" y="1529395"/>
            <a:ext cx="526791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Что нового узнали на уроке?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Дайте характеристику новым звукам.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Какие трудности довелось испытать? В какой деятельности, в выполнении каких заданий сомневаетесь, чувствуете себя неуверенными?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0_14a520_8a019c2a_or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0141" y="1898393"/>
            <a:ext cx="3121543" cy="4375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382" y="631180"/>
            <a:ext cx="64088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B6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Отгадайте загадку</a:t>
            </a:r>
            <a:endParaRPr lang="ru-RU" sz="4800" b="1" cap="none" spc="0" dirty="0">
              <a:ln w="50800"/>
              <a:solidFill>
                <a:srgbClr val="9B6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683143" y="2395242"/>
            <a:ext cx="610948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с бубенчиком в руке,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сине-красном колпаке.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весёлая игрушка,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зовут его …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82808429_w640_h2048_petrushka_karti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4433" y="1743914"/>
            <a:ext cx="2752753" cy="4019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9069" y="687824"/>
            <a:ext cx="68539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B6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Отгадайте загадку</a:t>
            </a:r>
            <a:endParaRPr lang="ru-RU" sz="4800" b="1" cap="none" spc="0" dirty="0">
              <a:ln w="50800"/>
              <a:solidFill>
                <a:srgbClr val="9B6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0709" y="3244334"/>
            <a:ext cx="5518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Посадили зернышко –</a:t>
            </a:r>
          </a:p>
          <a:p>
            <a:pPr algn="ctr"/>
            <a:r>
              <a:rPr lang="ru-RU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вырастили солнышко.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6" name="Рисунок 5" descr="vsh2fn1yds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3558" y="1850907"/>
            <a:ext cx="3150205" cy="4007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sh2fn1yds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56826" y="1798895"/>
            <a:ext cx="2389553" cy="3040143"/>
          </a:xfrm>
          <a:prstGeom prst="rect">
            <a:avLst/>
          </a:prstGeom>
        </p:spPr>
      </p:pic>
      <p:pic>
        <p:nvPicPr>
          <p:cNvPr id="3" name="Рисунок 2" descr="182808429_w640_h2048_petrushka_karti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6620" y="1468784"/>
            <a:ext cx="2402615" cy="350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4177" y="1893537"/>
            <a:ext cx="13028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0" b="1" dirty="0" smtClean="0">
                <a:solidFill>
                  <a:srgbClr val="C34D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0" b="1" dirty="0">
              <a:solidFill>
                <a:srgbClr val="C34D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872" y="971044"/>
            <a:ext cx="7210003" cy="113559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rgbClr val="77396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  <a:endParaRPr lang="ru-RU" sz="7200" b="1" cap="none" spc="50" dirty="0">
              <a:ln w="11430"/>
              <a:solidFill>
                <a:srgbClr val="77396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5444" y="2629913"/>
            <a:ext cx="54135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50800"/>
                <a:solidFill>
                  <a:srgbClr val="C34D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«Буква П»</a:t>
            </a:r>
            <a:endParaRPr lang="ru-RU" sz="7200" b="1" cap="none" spc="0" dirty="0">
              <a:ln w="50800"/>
              <a:solidFill>
                <a:srgbClr val="C34D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Картинки по запросу книги клипар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576" y="4214475"/>
            <a:ext cx="1903103" cy="190310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квар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6070" y="1670107"/>
            <a:ext cx="2633802" cy="317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437848" y="5000636"/>
            <a:ext cx="31316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113 - 115</a:t>
            </a:r>
            <a:endParaRPr lang="ru-RU" sz="4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83738" y="598811"/>
            <a:ext cx="632797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B6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по учебнику</a:t>
            </a:r>
            <a:endParaRPr lang="ru-RU" sz="4800" b="1" cap="none" spc="0" dirty="0">
              <a:ln w="50800"/>
              <a:solidFill>
                <a:srgbClr val="9B6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572000" y="2071688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57813" y="2071688"/>
            <a:ext cx="785812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43625" y="2071688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929438" y="2071688"/>
            <a:ext cx="785812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715250" y="2071688"/>
            <a:ext cx="785813" cy="78581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4714875"/>
            <a:ext cx="785813" cy="7858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357813" y="4714875"/>
            <a:ext cx="785812" cy="7858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43625" y="4714875"/>
            <a:ext cx="785813" cy="7858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29438" y="4714875"/>
            <a:ext cx="785812" cy="7858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715250" y="4714875"/>
            <a:ext cx="785813" cy="7858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143625" y="2071688"/>
            <a:ext cx="785813" cy="7858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2071688"/>
            <a:ext cx="785813" cy="78581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929438" y="2071688"/>
            <a:ext cx="785812" cy="785812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4714875"/>
            <a:ext cx="785813" cy="7858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15250" y="2071688"/>
            <a:ext cx="785813" cy="78581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3" y="2071688"/>
            <a:ext cx="785812" cy="78581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715250" y="4714875"/>
            <a:ext cx="785813" cy="78581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143625" y="4714875"/>
            <a:ext cx="785813" cy="7858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929438" y="4714875"/>
            <a:ext cx="785812" cy="7858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3" y="4714875"/>
            <a:ext cx="785812" cy="78581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4806066" y="5548271"/>
            <a:ext cx="357188" cy="285750"/>
          </a:xfrm>
          <a:prstGeom prst="triangl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4786313" y="2928938"/>
            <a:ext cx="357187" cy="285750"/>
          </a:xfrm>
          <a:prstGeom prst="triangle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587903" y="1940118"/>
            <a:ext cx="755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4587903"/>
            <a:ext cx="779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efa0bf0a571c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596" y="1470630"/>
            <a:ext cx="2051335" cy="1912300"/>
          </a:xfrm>
          <a:prstGeom prst="rect">
            <a:avLst/>
          </a:prstGeom>
        </p:spPr>
      </p:pic>
      <p:pic>
        <p:nvPicPr>
          <p:cNvPr id="35" name="Рисунок 34" descr="8b32c953e36c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576" y="4213814"/>
            <a:ext cx="2690668" cy="1329231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1213806" y="671639"/>
            <a:ext cx="66435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50800"/>
                <a:solidFill>
                  <a:srgbClr val="9B65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Звуковой анализ слов</a:t>
            </a:r>
            <a:endParaRPr lang="ru-RU" sz="4800" b="1" cap="none" spc="0" dirty="0">
              <a:ln w="50800"/>
              <a:solidFill>
                <a:srgbClr val="9B65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ButtonCrysDB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5786438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1785938"/>
            <a:ext cx="276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4" descr="alphabet-1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00063"/>
            <a:ext cx="40973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5" descr="4f8880777b9f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0" y="1785938"/>
            <a:ext cx="1874838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29250" y="571500"/>
            <a:ext cx="100330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/>
              <a:t>[</a:t>
            </a:r>
            <a:r>
              <a:rPr lang="ru-RU" sz="5400" b="1" dirty="0" err="1"/>
              <a:t>п</a:t>
            </a:r>
            <a:r>
              <a:rPr lang="en-US" sz="5400" b="1" dirty="0"/>
              <a:t>]</a:t>
            </a:r>
            <a:endParaRPr lang="ru-RU" sz="5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29438" y="642938"/>
            <a:ext cx="1181100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/>
              <a:t>[</a:t>
            </a:r>
            <a:r>
              <a:rPr lang="ru-RU" sz="5400" b="1" dirty="0" err="1"/>
              <a:t>п</a:t>
            </a:r>
            <a:r>
              <a:rPr lang="en-US" sz="5400" b="1" dirty="0"/>
              <a:t>’]</a:t>
            </a:r>
            <a:endParaRPr lang="ru-RU" sz="5400" b="1" dirty="0"/>
          </a:p>
        </p:txBody>
      </p:sp>
      <p:pic>
        <p:nvPicPr>
          <p:cNvPr id="9" name="Рисунок 8" descr="Рисунок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3" y="3571875"/>
            <a:ext cx="3286125" cy="24653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рамка1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рамка9" id="{B819795D-96C2-4BAC-9D1B-5D27EFC68E0D}" vid="{9927EC30-DBE8-43F3-8D35-8C53876A84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рамка10</Template>
  <TotalTime>252</TotalTime>
  <Words>340</Words>
  <Application>Microsoft Office PowerPoint</Application>
  <PresentationFormat>Экран (4:3)</PresentationFormat>
  <Paragraphs>120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рамка10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Рамка</dc:title>
  <dc:creator>User</dc:creator>
  <cp:lastModifiedBy>Сокровище</cp:lastModifiedBy>
  <cp:revision>31</cp:revision>
  <dcterms:created xsi:type="dcterms:W3CDTF">2016-11-12T14:13:51Z</dcterms:created>
  <dcterms:modified xsi:type="dcterms:W3CDTF">2016-11-28T14:48:45Z</dcterms:modified>
</cp:coreProperties>
</file>