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0" r:id="rId6"/>
    <p:sldId id="259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881559-61FB-4DFB-82D3-D0D8FCE5D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530035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46906A-B1BA-4801-8C96-29FB72A375A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6BB58A-5E1F-40D8-BE16-09731A4B1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с буквой 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go1.imgsmail.ru/imgpreview?key=15a8853ccf6887e&amp;mb=imgdb_preview_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04664"/>
            <a:ext cx="5145004" cy="38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062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 вы знаете, кто я?</a:t>
            </a:r>
          </a:p>
          <a:p>
            <a:r>
              <a:rPr lang="ru-RU" dirty="0" smtClean="0"/>
              <a:t>Вы не знаете, кто я?</a:t>
            </a:r>
          </a:p>
          <a:p>
            <a:r>
              <a:rPr lang="ru-RU" dirty="0" smtClean="0"/>
              <a:t>Я не только буква </a:t>
            </a:r>
            <a:r>
              <a:rPr lang="ru-RU" b="1" dirty="0" smtClean="0"/>
              <a:t>Я – </a:t>
            </a:r>
          </a:p>
          <a:p>
            <a:r>
              <a:rPr lang="ru-RU" dirty="0" smtClean="0"/>
              <a:t>Буква, слог и слово!</a:t>
            </a:r>
            <a:endParaRPr lang="ru-RU" dirty="0"/>
          </a:p>
        </p:txBody>
      </p:sp>
      <p:pic>
        <p:nvPicPr>
          <p:cNvPr id="5122" name="Picture 2" descr="http://go1.imgsmail.ru/imgpreview?key=15a8853ccf6887e&amp;mb=imgdb_preview_9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604010" cy="34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641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620713"/>
            <a:ext cx="3455988" cy="5434012"/>
          </a:xfrm>
        </p:spPr>
        <p:txBody>
          <a:bodyPr/>
          <a:lstStyle/>
          <a:p>
            <a:pPr>
              <a:buFontTx/>
              <a:buNone/>
            </a:pPr>
            <a:endParaRPr lang="ru-RU" altLang="ru-RU" sz="2800" b="1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Поглядите-ка, друзья,</a:t>
            </a:r>
          </a:p>
          <a:p>
            <a:pPr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Смастерил скворечник я.</a:t>
            </a:r>
          </a:p>
          <a:p>
            <a:pPr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А в скворечник залетела</a:t>
            </a:r>
          </a:p>
          <a:p>
            <a:pPr>
              <a:buFontTx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Вместо птички – буква «Я».</a:t>
            </a:r>
          </a:p>
        </p:txBody>
      </p:sp>
      <p:pic>
        <p:nvPicPr>
          <p:cNvPr id="71690" name="Picture 10" descr="сканирование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4248150" cy="61928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87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neizvestniy-geniy.ru/images/works/photo/1/13534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459495"/>
            <a:ext cx="2465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РОЙ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17032"/>
            <a:ext cx="864096" cy="7920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717032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717032"/>
            <a:ext cx="809556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08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-fotki.yandex.ru/get/15589/295096194.1/0_1321ec_8004f8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455"/>
            <a:ext cx="2304256" cy="24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balych.ru/wp-content/uploads/2013/11/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69299"/>
            <a:ext cx="3030043" cy="21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ountry-toys.ru/image/data/mx/avtomobili-i-spec-tehnika/105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1.liveinternet.ru/images/attach/c/2/71/403/71403219_mjagkie_igrush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859" y="2057507"/>
            <a:ext cx="2226541" cy="24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ototort.in.ua/image/cache/data/Mult/transformers/TR-020-182x1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0132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g4.imgbb.ru/e/c/1/ec19ee098e603bad190789befd550faf_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055" y="4737693"/>
            <a:ext cx="2786955" cy="18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stihi.ru/pics/2012/11/08/79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859" y="4340462"/>
            <a:ext cx="2281532" cy="22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ages.mytoys.com/intershoproot/eCS/Store/de/images/214/87/2148756-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193" y="317244"/>
            <a:ext cx="1753550" cy="17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img.4pk.ru/77320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152" y="375455"/>
            <a:ext cx="1740760" cy="17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259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-fotki.yandex.ru/get/15589/295096194.1/0_1321ec_8004f8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455"/>
            <a:ext cx="3456384" cy="36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2780928"/>
            <a:ext cx="28905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МЯЧ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21088"/>
            <a:ext cx="8350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102" y="4221087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615" y="4216324"/>
            <a:ext cx="835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401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66260"/>
            <a:ext cx="7467600" cy="4873752"/>
          </a:xfrm>
        </p:spPr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{</a:t>
            </a:r>
            <a:r>
              <a:rPr lang="ru-RU" dirty="0" smtClean="0"/>
              <a:t>а</a:t>
            </a:r>
            <a:r>
              <a:rPr lang="en-US" dirty="0" smtClean="0"/>
              <a:t>}</a:t>
            </a:r>
            <a:r>
              <a:rPr lang="ru-RU" dirty="0" smtClean="0"/>
              <a:t> после мягких согласных никогда не обозначается буквой </a:t>
            </a:r>
            <a:r>
              <a:rPr lang="ru-RU" b="1" dirty="0" smtClean="0"/>
              <a:t>А</a:t>
            </a:r>
            <a:r>
              <a:rPr lang="ru-RU" dirty="0" smtClean="0"/>
              <a:t>; после мягких согласных звук </a:t>
            </a:r>
            <a:r>
              <a:rPr lang="en-US" dirty="0"/>
              <a:t>{</a:t>
            </a:r>
            <a:r>
              <a:rPr lang="ru-RU" dirty="0"/>
              <a:t>а</a:t>
            </a:r>
            <a:r>
              <a:rPr lang="en-US" dirty="0" smtClean="0"/>
              <a:t>}</a:t>
            </a:r>
            <a:r>
              <a:rPr lang="ru-RU" dirty="0" smtClean="0"/>
              <a:t> обозначается буквой </a:t>
            </a:r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131882"/>
            <a:ext cx="1728192" cy="18075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3133640"/>
            <a:ext cx="13516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1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33640"/>
            <a:ext cx="1872209" cy="183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17752" y="3131882"/>
            <a:ext cx="14366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  <a:endParaRPr lang="ru-RU" sz="1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3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2" name="Group 23"/>
          <p:cNvGrpSpPr>
            <a:grpSpLocks/>
          </p:cNvGrpSpPr>
          <p:nvPr/>
        </p:nvGrpSpPr>
        <p:grpSpPr bwMode="auto">
          <a:xfrm>
            <a:off x="5638800" y="2636838"/>
            <a:ext cx="2190750" cy="2255837"/>
            <a:chOff x="3552" y="1661"/>
            <a:chExt cx="1380" cy="1421"/>
          </a:xfrm>
        </p:grpSpPr>
        <p:sp>
          <p:nvSpPr>
            <p:cNvPr id="33803" name="Freeform 24"/>
            <p:cNvSpPr>
              <a:spLocks/>
            </p:cNvSpPr>
            <p:nvPr/>
          </p:nvSpPr>
          <p:spPr bwMode="auto">
            <a:xfrm>
              <a:off x="3552" y="1716"/>
              <a:ext cx="1140" cy="1340"/>
            </a:xfrm>
            <a:custGeom>
              <a:avLst/>
              <a:gdLst>
                <a:gd name="T0" fmla="*/ 19 w 1140"/>
                <a:gd name="T1" fmla="*/ 862 h 1340"/>
                <a:gd name="T2" fmla="*/ 14 w 1140"/>
                <a:gd name="T3" fmla="*/ 1154 h 1340"/>
                <a:gd name="T4" fmla="*/ 106 w 1140"/>
                <a:gd name="T5" fmla="*/ 1284 h 1340"/>
                <a:gd name="T6" fmla="*/ 422 w 1140"/>
                <a:gd name="T7" fmla="*/ 1126 h 1340"/>
                <a:gd name="T8" fmla="*/ 1140 w 1140"/>
                <a:gd name="T9" fmla="*/ 0 h 1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0" h="1340">
                  <a:moveTo>
                    <a:pt x="19" y="862"/>
                  </a:moveTo>
                  <a:cubicBezTo>
                    <a:pt x="18" y="911"/>
                    <a:pt x="0" y="1084"/>
                    <a:pt x="14" y="1154"/>
                  </a:cubicBezTo>
                  <a:cubicBezTo>
                    <a:pt x="28" y="1224"/>
                    <a:pt x="38" y="1289"/>
                    <a:pt x="106" y="1284"/>
                  </a:cubicBezTo>
                  <a:cubicBezTo>
                    <a:pt x="174" y="1279"/>
                    <a:pt x="250" y="1340"/>
                    <a:pt x="422" y="1126"/>
                  </a:cubicBezTo>
                  <a:cubicBezTo>
                    <a:pt x="594" y="912"/>
                    <a:pt x="991" y="235"/>
                    <a:pt x="114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Oval 25"/>
            <p:cNvSpPr>
              <a:spLocks noChangeArrowheads="1"/>
            </p:cNvSpPr>
            <p:nvPr/>
          </p:nvSpPr>
          <p:spPr bwMode="auto">
            <a:xfrm rot="1529160">
              <a:off x="4105" y="1661"/>
              <a:ext cx="364" cy="72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05" name="Freeform 26"/>
            <p:cNvSpPr>
              <a:spLocks/>
            </p:cNvSpPr>
            <p:nvPr/>
          </p:nvSpPr>
          <p:spPr bwMode="auto">
            <a:xfrm>
              <a:off x="4177" y="1706"/>
              <a:ext cx="755" cy="1376"/>
            </a:xfrm>
            <a:custGeom>
              <a:avLst/>
              <a:gdLst>
                <a:gd name="T0" fmla="*/ 755 w 755"/>
                <a:gd name="T1" fmla="*/ 935 h 1421"/>
                <a:gd name="T2" fmla="*/ 221 w 755"/>
                <a:gd name="T3" fmla="*/ 1336 h 1421"/>
                <a:gd name="T4" fmla="*/ 5 w 755"/>
                <a:gd name="T5" fmla="*/ 1174 h 1421"/>
                <a:gd name="T6" fmla="*/ 191 w 755"/>
                <a:gd name="T7" fmla="*/ 744 h 1421"/>
                <a:gd name="T8" fmla="*/ 539 w 755"/>
                <a:gd name="T9" fmla="*/ 0 h 1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5" h="1421">
                  <a:moveTo>
                    <a:pt x="755" y="966"/>
                  </a:moveTo>
                  <a:cubicBezTo>
                    <a:pt x="666" y="1034"/>
                    <a:pt x="346" y="1339"/>
                    <a:pt x="221" y="1380"/>
                  </a:cubicBezTo>
                  <a:cubicBezTo>
                    <a:pt x="96" y="1421"/>
                    <a:pt x="10" y="1314"/>
                    <a:pt x="5" y="1212"/>
                  </a:cubicBezTo>
                  <a:cubicBezTo>
                    <a:pt x="0" y="1110"/>
                    <a:pt x="102" y="970"/>
                    <a:pt x="191" y="768"/>
                  </a:cubicBezTo>
                  <a:cubicBezTo>
                    <a:pt x="280" y="566"/>
                    <a:pt x="467" y="160"/>
                    <a:pt x="539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33812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795" name="Group 16"/>
          <p:cNvGrpSpPr>
            <a:grpSpLocks/>
          </p:cNvGrpSpPr>
          <p:nvPr/>
        </p:nvGrpSpPr>
        <p:grpSpPr bwMode="auto">
          <a:xfrm>
            <a:off x="1547813" y="476250"/>
            <a:ext cx="3455987" cy="4392613"/>
            <a:chOff x="975" y="300"/>
            <a:chExt cx="2177" cy="2767"/>
          </a:xfrm>
        </p:grpSpPr>
        <p:sp>
          <p:nvSpPr>
            <p:cNvPr id="33809" name="Freeform 13"/>
            <p:cNvSpPr>
              <a:spLocks/>
            </p:cNvSpPr>
            <p:nvPr/>
          </p:nvSpPr>
          <p:spPr bwMode="auto">
            <a:xfrm>
              <a:off x="975" y="391"/>
              <a:ext cx="2177" cy="2676"/>
            </a:xfrm>
            <a:custGeom>
              <a:avLst/>
              <a:gdLst>
                <a:gd name="T0" fmla="*/ 27 w 1801"/>
                <a:gd name="T1" fmla="*/ 2235 h 2417"/>
                <a:gd name="T2" fmla="*/ 27 w 1801"/>
                <a:gd name="T3" fmla="*/ 2465 h 2417"/>
                <a:gd name="T4" fmla="*/ 185 w 1801"/>
                <a:gd name="T5" fmla="*/ 2647 h 2417"/>
                <a:gd name="T6" fmla="*/ 563 w 1801"/>
                <a:gd name="T7" fmla="*/ 2564 h 2417"/>
                <a:gd name="T8" fmla="*/ 1053 w 1801"/>
                <a:gd name="T9" fmla="*/ 1972 h 2417"/>
                <a:gd name="T10" fmla="*/ 2177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Oval 14"/>
            <p:cNvSpPr>
              <a:spLocks noChangeArrowheads="1"/>
            </p:cNvSpPr>
            <p:nvPr/>
          </p:nvSpPr>
          <p:spPr bwMode="auto">
            <a:xfrm rot="1367641">
              <a:off x="2200" y="300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11" name="Freeform 15"/>
            <p:cNvSpPr>
              <a:spLocks/>
            </p:cNvSpPr>
            <p:nvPr/>
          </p:nvSpPr>
          <p:spPr bwMode="auto">
            <a:xfrm>
              <a:off x="2025" y="357"/>
              <a:ext cx="1127" cy="2710"/>
            </a:xfrm>
            <a:custGeom>
              <a:avLst/>
              <a:gdLst>
                <a:gd name="T0" fmla="*/ 907 w 1036"/>
                <a:gd name="T1" fmla="*/ 2287 h 2607"/>
                <a:gd name="T2" fmla="*/ 216 w 1036"/>
                <a:gd name="T3" fmla="*/ 2675 h 2607"/>
                <a:gd name="T4" fmla="*/ 15 w 1036"/>
                <a:gd name="T5" fmla="*/ 2502 h 2607"/>
                <a:gd name="T6" fmla="*/ 309 w 1036"/>
                <a:gd name="T7" fmla="*/ 1733 h 2607"/>
                <a:gd name="T8" fmla="*/ 1127 w 1036"/>
                <a:gd name="T9" fmla="*/ 0 h 2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AutoShape 10"/>
          <p:cNvSpPr>
            <a:spLocks noChangeArrowheads="1"/>
          </p:cNvSpPr>
          <p:nvPr/>
        </p:nvSpPr>
        <p:spPr bwMode="auto">
          <a:xfrm>
            <a:off x="4930775" y="49371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1547813" y="407670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3798" name="Group 21"/>
          <p:cNvGrpSpPr>
            <a:grpSpLocks/>
          </p:cNvGrpSpPr>
          <p:nvPr/>
        </p:nvGrpSpPr>
        <p:grpSpPr bwMode="auto">
          <a:xfrm>
            <a:off x="5638800" y="2636838"/>
            <a:ext cx="2190750" cy="2255837"/>
            <a:chOff x="3552" y="1661"/>
            <a:chExt cx="1380" cy="1421"/>
          </a:xfrm>
        </p:grpSpPr>
        <p:sp>
          <p:nvSpPr>
            <p:cNvPr id="33806" name="Freeform 18"/>
            <p:cNvSpPr>
              <a:spLocks/>
            </p:cNvSpPr>
            <p:nvPr/>
          </p:nvSpPr>
          <p:spPr bwMode="auto">
            <a:xfrm>
              <a:off x="3552" y="1716"/>
              <a:ext cx="1140" cy="1340"/>
            </a:xfrm>
            <a:custGeom>
              <a:avLst/>
              <a:gdLst>
                <a:gd name="T0" fmla="*/ 19 w 1140"/>
                <a:gd name="T1" fmla="*/ 862 h 1340"/>
                <a:gd name="T2" fmla="*/ 14 w 1140"/>
                <a:gd name="T3" fmla="*/ 1154 h 1340"/>
                <a:gd name="T4" fmla="*/ 106 w 1140"/>
                <a:gd name="T5" fmla="*/ 1284 h 1340"/>
                <a:gd name="T6" fmla="*/ 422 w 1140"/>
                <a:gd name="T7" fmla="*/ 1126 h 1340"/>
                <a:gd name="T8" fmla="*/ 1140 w 1140"/>
                <a:gd name="T9" fmla="*/ 0 h 1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0" h="1340">
                  <a:moveTo>
                    <a:pt x="19" y="862"/>
                  </a:moveTo>
                  <a:cubicBezTo>
                    <a:pt x="18" y="911"/>
                    <a:pt x="0" y="1084"/>
                    <a:pt x="14" y="1154"/>
                  </a:cubicBezTo>
                  <a:cubicBezTo>
                    <a:pt x="28" y="1224"/>
                    <a:pt x="38" y="1289"/>
                    <a:pt x="106" y="1284"/>
                  </a:cubicBezTo>
                  <a:cubicBezTo>
                    <a:pt x="174" y="1279"/>
                    <a:pt x="250" y="1340"/>
                    <a:pt x="422" y="1126"/>
                  </a:cubicBezTo>
                  <a:cubicBezTo>
                    <a:pt x="594" y="912"/>
                    <a:pt x="991" y="235"/>
                    <a:pt x="114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Oval 19"/>
            <p:cNvSpPr>
              <a:spLocks noChangeArrowheads="1"/>
            </p:cNvSpPr>
            <p:nvPr/>
          </p:nvSpPr>
          <p:spPr bwMode="auto">
            <a:xfrm rot="1529160">
              <a:off x="4105" y="1661"/>
              <a:ext cx="364" cy="72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08" name="Freeform 20"/>
            <p:cNvSpPr>
              <a:spLocks/>
            </p:cNvSpPr>
            <p:nvPr/>
          </p:nvSpPr>
          <p:spPr bwMode="auto">
            <a:xfrm>
              <a:off x="4177" y="1706"/>
              <a:ext cx="755" cy="1376"/>
            </a:xfrm>
            <a:custGeom>
              <a:avLst/>
              <a:gdLst>
                <a:gd name="T0" fmla="*/ 755 w 755"/>
                <a:gd name="T1" fmla="*/ 935 h 1421"/>
                <a:gd name="T2" fmla="*/ 221 w 755"/>
                <a:gd name="T3" fmla="*/ 1336 h 1421"/>
                <a:gd name="T4" fmla="*/ 5 w 755"/>
                <a:gd name="T5" fmla="*/ 1174 h 1421"/>
                <a:gd name="T6" fmla="*/ 191 w 755"/>
                <a:gd name="T7" fmla="*/ 744 h 1421"/>
                <a:gd name="T8" fmla="*/ 539 w 755"/>
                <a:gd name="T9" fmla="*/ 0 h 1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5" h="1421">
                  <a:moveTo>
                    <a:pt x="755" y="966"/>
                  </a:moveTo>
                  <a:cubicBezTo>
                    <a:pt x="666" y="1034"/>
                    <a:pt x="346" y="1339"/>
                    <a:pt x="221" y="1380"/>
                  </a:cubicBezTo>
                  <a:cubicBezTo>
                    <a:pt x="96" y="1421"/>
                    <a:pt x="10" y="1314"/>
                    <a:pt x="5" y="1212"/>
                  </a:cubicBezTo>
                  <a:cubicBezTo>
                    <a:pt x="0" y="1110"/>
                    <a:pt x="102" y="970"/>
                    <a:pt x="191" y="768"/>
                  </a:cubicBezTo>
                  <a:cubicBezTo>
                    <a:pt x="280" y="566"/>
                    <a:pt x="467" y="160"/>
                    <a:pt x="539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5578475" y="40767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0" name="AutoShape 12"/>
          <p:cNvSpPr>
            <a:spLocks noChangeArrowheads="1"/>
          </p:cNvSpPr>
          <p:nvPr/>
        </p:nvSpPr>
        <p:spPr bwMode="auto">
          <a:xfrm>
            <a:off x="7380288" y="2636838"/>
            <a:ext cx="144462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rot="-8724836">
            <a:off x="1547813" y="4221163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103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-0.00313 0.01782 -0.00608 0.03588 -0.00313 0.05138 C -0.00018 0.06689 0.00538 0.08657 0.01771 0.09305 C 0.03003 0.09953 0.05052 0.10416 0.07083 0.09027 C 0.09114 0.07638 0.1085 0.06574 0.13958 0.00972 C 0.17066 -0.0463 0.22778 -0.17176 0.25729 -0.24584 C 0.2868 -0.31991 0.30955 -0.38681 0.31666 -0.43473 C 0.32378 -0.48264 0.31302 -0.52547 0.3 -0.53334 C 0.28698 -0.54121 0.25694 -0.51412 0.23854 -0.48195 C 0.22014 -0.44977 0.1967 -0.38056 0.18958 -0.34028 C 0.18246 -0.3 0.18906 -0.25834 0.19583 -0.24028 C 0.2026 -0.22223 0.21701 -0.22315 0.23021 -0.23195 C 0.2434 -0.24074 0.2592 -0.2669 0.275 -0.29306 " pathEditMode="fixed" rAng="0" ptsTypes="aaaaaaaaaaaaa">
                                      <p:cBhvr>
                                        <p:cTn id="6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500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09 -0.51482 C 0.36701 -0.50139 0.36423 -0.49028 0.35955 -0.47824 C 0.35764 -0.47315 0.35746 -0.46899 0.35486 -0.46412 C 0.3533 -0.45787 0.35121 -0.4544 0.34774 -0.44977 C 0.34566 -0.44167 0.33871 -0.43241 0.33333 -0.42755 C 0.33055 -0.42153 0.3276 -0.41667 0.32396 -0.41158 C 0.32309 -0.40834 0.32291 -0.40487 0.32153 -0.40209 C 0.31996 -0.39885 0.31666 -0.39283 0.31666 -0.39283 C 0.31441 -0.38218 0.31146 -0.37246 0.30833 -0.3625 C 0.30555 -0.35394 0.30521 -0.34491 0.30121 -0.33704 C 0.29878 -0.32454 0.29705 -0.31135 0.29166 -0.30047 C 0.28889 -0.28843 0.29097 -0.29352 0.28576 -0.28473 C 0.28333 -0.275 0.27969 -0.26667 0.27621 -0.25764 C 0.27326 -0.25024 0.27135 -0.24283 0.26788 -0.23565 C 0.26614 -0.22662 0.26267 -0.21829 0.25955 -0.20996 C 0.25903 -0.20857 0.25868 -0.20718 0.25833 -0.20533 C 0.25798 -0.20324 0.25798 -0.20093 0.25729 -0.19885 C 0.25607 -0.19537 0.25399 -0.1926 0.25243 -0.18959 C 0.24809 -0.18079 0.24739 -0.16945 0.24288 -0.16112 C 0.23854 -0.14352 0.24531 -0.16899 0.23941 -0.15139 C 0.2335 -0.13334 0.23107 -0.11065 0.21788 -0.09885 C 0.21389 -0.09074 0.21076 -0.08218 0.20486 -0.07662 C 0.20225 -0.06968 0.20087 -0.0625 0.19774 -0.05602 C 0.19444 -0.02963 0.18784 -0.00417 0.18229 0.02176 C 0.17951 0.03426 0.17517 0.04513 0.17274 0.05787 C 0.17118 0.07963 0.16319 0.11319 0.18229 0.12152 C 0.19409 0.1199 0.2033 0.11412 0.21441 0.10902 C 0.22413 0.10439 0.23437 0.10208 0.24409 0.09791 C 0.24809 0.09606 0.25121 0.09143 0.25486 0.08842 C 0.25573 0.08657 0.25625 0.08472 0.25729 0.08356 C 0.25816 0.0824 0.25989 0.0831 0.26076 0.08194 C 0.26163 0.08078 0.26146 0.0787 0.26198 0.07731 C 0.2651 0.06944 0.26684 0.06388 0.27274 0.06134 C 0.27673 0.05763 0.28125 0.05416 0.28576 0.05162 C 0.28802 0.05069 0.2908 0.05023 0.29288 0.04861 C 0.29531 0.04629 0.29739 0.04375 0.3 0.04236 C 0.30364 0.03981 0.30642 0.03981 0.30833 0.03449 L 0.31562 0.02476 " pathEditMode="relative" ptsTypes="ffffffffffffffffffffffffffffffffffffAA">
                                      <p:cBhvr>
                                        <p:cTn id="10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94 0.01157 C 0.43055 0.03935 0.42916 0.06736 0.43403 0.0824 C 0.43889 0.09745 0.45191 0.10185 0.46111 0.10185 C 0.47031 0.10185 0.46823 0.11643 0.48923 0.0824 C 0.51024 0.04838 0.56927 -0.05579 0.58715 -0.10232 C 0.60503 -0.14885 0.60034 -0.1794 0.59653 -0.19676 C 0.59271 -0.21412 0.57656 -0.21574 0.56423 -0.20649 C 0.55191 -0.19723 0.52986 -0.16366 0.52257 -0.14121 C 0.51528 -0.11875 0.51701 -0.08635 0.52048 -0.07176 C 0.52396 -0.05718 0.53455 -0.05348 0.5434 -0.05371 C 0.55225 -0.05394 0.56823 -0.06968 0.57361 -0.07315 " pathEditMode="relative" rAng="0" ptsTypes="aaaaaaaaaaA">
                                      <p:cBhvr>
                                        <p:cTn id="14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73 -0.20116 C 0.59826 -0.11783 0.56597 -0.03426 0.55156 0.01412 C 0.53715 0.0625 0.5408 0.07314 0.54427 0.08912 C 0.54774 0.10509 0.55191 0.12245 0.57239 0.10995 C 0.59288 0.09745 0.64739 0.03426 0.66719 0.01435 " pathEditMode="relative" rAng="0" ptsTypes="aaaaa">
                                      <p:cBhvr>
                                        <p:cTn id="17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1" animBg="1"/>
      <p:bldP spid="31766" grpId="2" animBg="1"/>
      <p:bldP spid="31766" grpId="3" animBg="1"/>
      <p:bldP spid="31766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Документы\Текстовые документы\Работа\1 г класс\Поурочные разработки\Рабочие тетради\прописи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473139" cy="60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и документы\Документы\Текстовые документы\Работа\1 г класс\Поурочные разработки\Рабочие тетради\прописи\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178"/>
            <a:ext cx="4392488" cy="56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43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78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Знакомство с буквой Я</vt:lpstr>
      <vt:lpstr>Слайд 2</vt:lpstr>
      <vt:lpstr>Слайд 3</vt:lpstr>
      <vt:lpstr>Слайд 4</vt:lpstr>
      <vt:lpstr>Слайд 5</vt:lpstr>
      <vt:lpstr>Правило</vt:lpstr>
      <vt:lpstr>Правило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буквой Я</dc:title>
  <dc:creator>Слава</dc:creator>
  <cp:lastModifiedBy>Сокровище</cp:lastModifiedBy>
  <cp:revision>12</cp:revision>
  <dcterms:created xsi:type="dcterms:W3CDTF">2015-09-24T12:01:02Z</dcterms:created>
  <dcterms:modified xsi:type="dcterms:W3CDTF">2016-09-28T15:28:31Z</dcterms:modified>
</cp:coreProperties>
</file>